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2"/>
  </p:handoutMasterIdLst>
  <p:sldIdLst>
    <p:sldId id="322" r:id="rId3"/>
    <p:sldId id="259" r:id="rId5"/>
    <p:sldId id="294" r:id="rId6"/>
    <p:sldId id="321" r:id="rId7"/>
    <p:sldId id="339" r:id="rId8"/>
    <p:sldId id="340" r:id="rId9"/>
    <p:sldId id="344" r:id="rId10"/>
    <p:sldId id="341" r:id="rId11"/>
    <p:sldId id="345" r:id="rId12"/>
    <p:sldId id="346" r:id="rId13"/>
    <p:sldId id="347" r:id="rId14"/>
    <p:sldId id="329" r:id="rId15"/>
    <p:sldId id="331" r:id="rId16"/>
    <p:sldId id="332" r:id="rId17"/>
    <p:sldId id="348" r:id="rId18"/>
    <p:sldId id="334" r:id="rId19"/>
    <p:sldId id="335" r:id="rId20"/>
    <p:sldId id="336" r:id="rId21"/>
    <p:sldId id="337" r:id="rId22"/>
    <p:sldId id="349" r:id="rId23"/>
    <p:sldId id="350" r:id="rId24"/>
    <p:sldId id="357" r:id="rId25"/>
    <p:sldId id="351" r:id="rId26"/>
    <p:sldId id="353" r:id="rId27"/>
    <p:sldId id="354" r:id="rId28"/>
    <p:sldId id="358" r:id="rId29"/>
    <p:sldId id="356" r:id="rId30"/>
    <p:sldId id="352" r:id="rId31"/>
  </p:sldIdLst>
  <p:sldSz cx="12190095" cy="6859270"/>
  <p:notesSz cx="6858000" cy="9144000"/>
  <p:embeddedFontLst>
    <p:embeddedFont>
      <p:font typeface="Malgun Gothic" panose="020B0503020000020004" pitchFamily="50" charset="-127"/>
      <p:regular r:id="rId36"/>
    </p:embeddedFont>
    <p:embeddedFont>
      <p:font typeface="GulimChe" panose="020B0609000101010101" pitchFamily="49" charset="-127"/>
      <p:regular r:id="rId37"/>
    </p:embeddedFont>
    <p:embeddedFont>
      <p:font typeface="Arrus-Black" panose="02020500000000000000" charset="0"/>
      <p:regular r:id="rId38"/>
    </p:embeddedFont>
    <p:embeddedFont>
      <p:font typeface="Gulim" panose="020B0600000101010101" pitchFamily="50" charset="-127"/>
      <p:regular r:id="rId39"/>
    </p:embeddedFont>
    <p:embeddedFont>
      <p:font typeface="Calibri Light" panose="020F0302020204030204" charset="0"/>
      <p:regular r:id="rId40"/>
      <p:italic r:id="rId41"/>
    </p:embeddedFont>
    <p:embeddedFont>
      <p:font typeface="Calibri" panose="020F0502020204030204" charset="0"/>
      <p:regular r:id="rId42"/>
      <p:bold r:id="rId43"/>
      <p:italic r:id="rId44"/>
      <p:boldItalic r:id="rId45"/>
    </p:embeddedFont>
  </p:embeddedFontLst>
  <p:defaultTextStyle>
    <a:defPPr>
      <a:defRPr lang="ko-KR"/>
    </a:defPPr>
    <a:lvl1pPr marL="0" algn="l" defTabSz="995680" rtl="0" eaLnBrk="1" latinLnBrk="1" hangingPunct="1">
      <a:defRPr sz="2000" kern="1200">
        <a:solidFill>
          <a:schemeClr val="tx1"/>
        </a:solidFill>
        <a:latin typeface="+mn-lt"/>
        <a:ea typeface="+mn-ea"/>
        <a:cs typeface="+mn-cs"/>
      </a:defRPr>
    </a:lvl1pPr>
    <a:lvl2pPr marL="497840" algn="l" defTabSz="995680" rtl="0" eaLnBrk="1" latinLnBrk="1" hangingPunct="1">
      <a:defRPr sz="2000" kern="1200">
        <a:solidFill>
          <a:schemeClr val="tx1"/>
        </a:solidFill>
        <a:latin typeface="+mn-lt"/>
        <a:ea typeface="+mn-ea"/>
        <a:cs typeface="+mn-cs"/>
      </a:defRPr>
    </a:lvl2pPr>
    <a:lvl3pPr marL="995680" algn="l" defTabSz="995680" rtl="0" eaLnBrk="1" latinLnBrk="1" hangingPunct="1">
      <a:defRPr sz="2000" kern="1200">
        <a:solidFill>
          <a:schemeClr val="tx1"/>
        </a:solidFill>
        <a:latin typeface="+mn-lt"/>
        <a:ea typeface="+mn-ea"/>
        <a:cs typeface="+mn-cs"/>
      </a:defRPr>
    </a:lvl3pPr>
    <a:lvl4pPr marL="1493520" algn="l" defTabSz="995680" rtl="0" eaLnBrk="1" latinLnBrk="1" hangingPunct="1">
      <a:defRPr sz="2000" kern="1200">
        <a:solidFill>
          <a:schemeClr val="tx1"/>
        </a:solidFill>
        <a:latin typeface="+mn-lt"/>
        <a:ea typeface="+mn-ea"/>
        <a:cs typeface="+mn-cs"/>
      </a:defRPr>
    </a:lvl4pPr>
    <a:lvl5pPr marL="1991360" algn="l" defTabSz="995680" rtl="0" eaLnBrk="1" latinLnBrk="1" hangingPunct="1">
      <a:defRPr sz="2000" kern="1200">
        <a:solidFill>
          <a:schemeClr val="tx1"/>
        </a:solidFill>
        <a:latin typeface="+mn-lt"/>
        <a:ea typeface="+mn-ea"/>
        <a:cs typeface="+mn-cs"/>
      </a:defRPr>
    </a:lvl5pPr>
    <a:lvl6pPr marL="2489200" algn="l" defTabSz="995680" rtl="0" eaLnBrk="1" latinLnBrk="1" hangingPunct="1">
      <a:defRPr sz="2000" kern="1200">
        <a:solidFill>
          <a:schemeClr val="tx1"/>
        </a:solidFill>
        <a:latin typeface="+mn-lt"/>
        <a:ea typeface="+mn-ea"/>
        <a:cs typeface="+mn-cs"/>
      </a:defRPr>
    </a:lvl6pPr>
    <a:lvl7pPr marL="2987040" algn="l" defTabSz="995680" rtl="0" eaLnBrk="1" latinLnBrk="1" hangingPunct="1">
      <a:defRPr sz="2000" kern="1200">
        <a:solidFill>
          <a:schemeClr val="tx1"/>
        </a:solidFill>
        <a:latin typeface="+mn-lt"/>
        <a:ea typeface="+mn-ea"/>
        <a:cs typeface="+mn-cs"/>
      </a:defRPr>
    </a:lvl7pPr>
    <a:lvl8pPr marL="3484880" algn="l" defTabSz="995680" rtl="0" eaLnBrk="1" latinLnBrk="1" hangingPunct="1">
      <a:defRPr sz="2000" kern="1200">
        <a:solidFill>
          <a:schemeClr val="tx1"/>
        </a:solidFill>
        <a:latin typeface="+mn-lt"/>
        <a:ea typeface="+mn-ea"/>
        <a:cs typeface="+mn-cs"/>
      </a:defRPr>
    </a:lvl8pPr>
    <a:lvl9pPr marL="3982720" algn="l" defTabSz="995680" rtl="0" eaLnBrk="1" latinLnBrk="1"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728"/>
    <a:srgbClr val="172334"/>
    <a:srgbClr val="172435"/>
    <a:srgbClr val="1B2839"/>
    <a:srgbClr val="FE3B06"/>
    <a:srgbClr val="025B2E"/>
    <a:srgbClr val="FCDB00"/>
    <a:srgbClr val="FE6840"/>
    <a:srgbClr val="BA8E67"/>
    <a:srgbClr val="353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748" autoAdjust="0"/>
    <p:restoredTop sz="94792" autoAdjust="0"/>
  </p:normalViewPr>
  <p:slideViewPr>
    <p:cSldViewPr>
      <p:cViewPr varScale="1">
        <p:scale>
          <a:sx n="110" d="100"/>
          <a:sy n="110" d="100"/>
        </p:scale>
        <p:origin x="762" y="108"/>
      </p:cViewPr>
      <p:guideLst>
        <p:guide orient="horz" pos="2160"/>
        <p:guide pos="2842"/>
        <p:guide pos="3839"/>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3048"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notesMaster" Target="notesMasters/notesMaster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CFBE2-2B8D-499C-81C9-2CD5B3EB8E93}" type="datetimeFigureOut">
              <a:rPr lang="ko-KR" altLang="en-US" smtClean="0"/>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4DD7E-3179-445A-81DB-781C4554AFF2}" type="slidenum">
              <a:rPr lang="ko-KR" altLang="en-US" smtClean="0"/>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5AC5-813F-4ED1-B011-8EA17CB93331}" type="datetimeFigureOut">
              <a:rPr lang="ko-KR" altLang="en-US" smtClean="0"/>
            </a:fld>
            <a:endParaRPr lang="ko-KR" altLang="en-US"/>
          </a:p>
        </p:txBody>
      </p:sp>
      <p:sp>
        <p:nvSpPr>
          <p:cNvPr id="4" name="슬라이드 이미지 개체 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4B90-27FD-422C-8CC6-2AADAD122D08}" type="slidenum">
              <a:rPr lang="ko-KR" altLang="en-US" smtClean="0"/>
            </a:fld>
            <a:endParaRPr lang="ko-KR" altLang="en-US"/>
          </a:p>
        </p:txBody>
      </p:sp>
    </p:spTree>
  </p:cSld>
  <p:clrMap bg1="lt1" tx1="dk1" bg2="lt2" tx2="dk2" accent1="accent1" accent2="accent2" accent3="accent3" accent4="accent4" accent5="accent5" accent6="accent6" hlink="hlink" folHlink="folHlink"/>
  <p:notesStyle>
    <a:lvl1pPr marL="0" algn="l" defTabSz="995680" rtl="0" eaLnBrk="1" latinLnBrk="1" hangingPunct="1">
      <a:defRPr sz="1300" kern="1200">
        <a:solidFill>
          <a:schemeClr val="tx1"/>
        </a:solidFill>
        <a:latin typeface="+mn-lt"/>
        <a:ea typeface="+mn-ea"/>
        <a:cs typeface="+mn-cs"/>
      </a:defRPr>
    </a:lvl1pPr>
    <a:lvl2pPr marL="497840" algn="l" defTabSz="995680" rtl="0" eaLnBrk="1" latinLnBrk="1" hangingPunct="1">
      <a:defRPr sz="1300" kern="1200">
        <a:solidFill>
          <a:schemeClr val="tx1"/>
        </a:solidFill>
        <a:latin typeface="+mn-lt"/>
        <a:ea typeface="+mn-ea"/>
        <a:cs typeface="+mn-cs"/>
      </a:defRPr>
    </a:lvl2pPr>
    <a:lvl3pPr marL="995680" algn="l" defTabSz="995680" rtl="0" eaLnBrk="1" latinLnBrk="1" hangingPunct="1">
      <a:defRPr sz="1300" kern="1200">
        <a:solidFill>
          <a:schemeClr val="tx1"/>
        </a:solidFill>
        <a:latin typeface="+mn-lt"/>
        <a:ea typeface="+mn-ea"/>
        <a:cs typeface="+mn-cs"/>
      </a:defRPr>
    </a:lvl3pPr>
    <a:lvl4pPr marL="1493520" algn="l" defTabSz="995680" rtl="0" eaLnBrk="1" latinLnBrk="1" hangingPunct="1">
      <a:defRPr sz="1300" kern="1200">
        <a:solidFill>
          <a:schemeClr val="tx1"/>
        </a:solidFill>
        <a:latin typeface="+mn-lt"/>
        <a:ea typeface="+mn-ea"/>
        <a:cs typeface="+mn-cs"/>
      </a:defRPr>
    </a:lvl4pPr>
    <a:lvl5pPr marL="1991360" algn="l" defTabSz="995680" rtl="0" eaLnBrk="1" latinLnBrk="1" hangingPunct="1">
      <a:defRPr sz="1300" kern="1200">
        <a:solidFill>
          <a:schemeClr val="tx1"/>
        </a:solidFill>
        <a:latin typeface="+mn-lt"/>
        <a:ea typeface="+mn-ea"/>
        <a:cs typeface="+mn-cs"/>
      </a:defRPr>
    </a:lvl5pPr>
    <a:lvl6pPr marL="2489200" algn="l" defTabSz="995680" rtl="0" eaLnBrk="1" latinLnBrk="1" hangingPunct="1">
      <a:defRPr sz="1300" kern="1200">
        <a:solidFill>
          <a:schemeClr val="tx1"/>
        </a:solidFill>
        <a:latin typeface="+mn-lt"/>
        <a:ea typeface="+mn-ea"/>
        <a:cs typeface="+mn-cs"/>
      </a:defRPr>
    </a:lvl6pPr>
    <a:lvl7pPr marL="2987040" algn="l" defTabSz="995680" rtl="0" eaLnBrk="1" latinLnBrk="1" hangingPunct="1">
      <a:defRPr sz="1300" kern="1200">
        <a:solidFill>
          <a:schemeClr val="tx1"/>
        </a:solidFill>
        <a:latin typeface="+mn-lt"/>
        <a:ea typeface="+mn-ea"/>
        <a:cs typeface="+mn-cs"/>
      </a:defRPr>
    </a:lvl7pPr>
    <a:lvl8pPr marL="3484880" algn="l" defTabSz="995680" rtl="0" eaLnBrk="1" latinLnBrk="1" hangingPunct="1">
      <a:defRPr sz="1300" kern="1200">
        <a:solidFill>
          <a:schemeClr val="tx1"/>
        </a:solidFill>
        <a:latin typeface="+mn-lt"/>
        <a:ea typeface="+mn-ea"/>
        <a:cs typeface="+mn-cs"/>
      </a:defRPr>
    </a:lvl8pPr>
    <a:lvl9pPr marL="3982720" algn="l" defTabSz="995680" rtl="0" eaLnBrk="1" latinLnBrk="1"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2588" y="685800"/>
            <a:ext cx="6092825" cy="3429000"/>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5504B90-27FD-422C-8CC6-2AADAD122D08}" type="slidenum">
              <a:rPr lang="ko-KR" altLang="en-US" smtClean="0"/>
            </a:fld>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3" name="그림 2"/>
          <p:cNvPicPr>
            <a:picLocks noChangeAspect="1"/>
          </p:cNvPicPr>
          <p:nvPr userDrawn="1"/>
        </p:nvPicPr>
        <p:blipFill rotWithShape="1">
          <a:blip r:embed="rId2">
            <a:extLst>
              <a:ext uri="{28A0092B-C50C-407E-A947-70E740481C1C}">
                <a14:useLocalDpi xmlns:a14="http://schemas.microsoft.com/office/drawing/2010/main" val="0"/>
              </a:ext>
            </a:extLst>
          </a:blip>
          <a:srcRect t="922"/>
          <a:stretch>
            <a:fillRect/>
          </a:stretch>
        </p:blipFill>
        <p:spPr>
          <a:xfrm flipH="1">
            <a:off x="-2" y="1"/>
            <a:ext cx="12190413" cy="6859588"/>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fld>
            <a:endParaRPr lang="ko-KR" altLang="en-US"/>
          </a:p>
        </p:txBody>
      </p:sp>
      <p:sp>
        <p:nvSpPr>
          <p:cNvPr id="15" name="제목 1"/>
          <p:cNvSpPr>
            <a:spLocks noGrp="1"/>
          </p:cNvSpPr>
          <p:nvPr>
            <p:ph type="ctrTitle" hasCustomPrompt="1"/>
          </p:nvPr>
        </p:nvSpPr>
        <p:spPr>
          <a:xfrm>
            <a:off x="787428" y="1726217"/>
            <a:ext cx="6831461" cy="1999070"/>
          </a:xfrm>
          <a:noFill/>
          <a:ln w="9525">
            <a:noFill/>
            <a:miter lim="800000"/>
          </a:ln>
        </p:spPr>
        <p:txBody>
          <a:bodyPr vert="horz" wrap="square" lIns="99569" tIns="49785" rIns="99569" bIns="49785" numCol="1" rtlCol="0" anchor="t" anchorCtr="0" compatLnSpc="1">
            <a:noAutofit/>
          </a:bodyPr>
          <a:lstStyle>
            <a:lvl1pPr marL="0" indent="0" algn="l"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5800" kern="1200" baseline="0" dirty="0">
                <a:solidFill>
                  <a:srgbClr val="9BC728"/>
                </a:solidFill>
                <a:effectLst/>
                <a:latin typeface="+mj-lt"/>
                <a:ea typeface="Malgun Gothic" panose="020B0503020000020004" pitchFamily="50" charset="-127"/>
                <a:cs typeface="+mj-cs"/>
              </a:defRPr>
            </a:lvl1pPr>
          </a:lstStyle>
          <a:p>
            <a:r>
              <a:rPr lang="ko-KR" altLang="en-US" dirty="0"/>
              <a:t>제목을</a:t>
            </a:r>
            <a:r>
              <a:rPr lang="en-US" altLang="ko-KR" dirty="0"/>
              <a:t> </a:t>
            </a:r>
            <a:r>
              <a:rPr lang="ko-KR" altLang="en-US" dirty="0"/>
              <a:t>입력하시오</a:t>
            </a:r>
            <a:endParaRPr lang="ko-KR" altLang="en-US" dirty="0"/>
          </a:p>
        </p:txBody>
      </p:sp>
      <p:sp>
        <p:nvSpPr>
          <p:cNvPr id="14" name="부제목 2"/>
          <p:cNvSpPr>
            <a:spLocks noGrp="1"/>
          </p:cNvSpPr>
          <p:nvPr>
            <p:ph type="subTitle" idx="1"/>
          </p:nvPr>
        </p:nvSpPr>
        <p:spPr>
          <a:xfrm>
            <a:off x="787428" y="1069079"/>
            <a:ext cx="5451794" cy="552918"/>
          </a:xfrm>
          <a:noFill/>
          <a:ln w="9525">
            <a:noFill/>
            <a:miter lim="800000"/>
          </a:ln>
        </p:spPr>
        <p:txBody>
          <a:bodyPr vert="horz" wrap="square" lIns="99569" tIns="49785" rIns="99569" bIns="49785" numCol="1" rtlCol="0" anchor="t" anchorCtr="0" compatLnSpc="1">
            <a:noAutofit/>
          </a:bodyPr>
          <a:lstStyle>
            <a:lvl1pPr marL="0" indent="0" algn="l"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1200" kern="1200" baseline="0" dirty="0">
                <a:solidFill>
                  <a:schemeClr val="tx1">
                    <a:lumMod val="50000"/>
                    <a:lumOff val="50000"/>
                  </a:schemeClr>
                </a:solidFill>
                <a:effectLst/>
                <a:latin typeface="+mj-lt"/>
                <a:ea typeface="Malgun Gothic" panose="020B0503020000020004" pitchFamily="50" charset="-127"/>
                <a:cs typeface="+mj-cs"/>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 name="날짜 개체 틀 1"/>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E6BC638-39B7-4287-91A7-2A3DDA573295}" type="slidenum">
              <a:rPr lang="ko-KR" altLang="en-US" smtClean="0"/>
            </a:fld>
            <a:endParaRPr lang="ko-KR"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5" name="내용 개체 틀 2"/>
          <p:cNvSpPr>
            <a:spLocks noGrp="1"/>
          </p:cNvSpPr>
          <p:nvPr>
            <p:ph idx="1" hasCustomPrompt="1"/>
          </p:nvPr>
        </p:nvSpPr>
        <p:spPr>
          <a:xfrm>
            <a:off x="609521" y="1485579"/>
            <a:ext cx="10971372" cy="4824535"/>
          </a:xfrm>
        </p:spPr>
        <p:txBody>
          <a:bodyPr>
            <a:normAutofit/>
          </a:bodyPr>
          <a:lstStyle>
            <a:lvl1pPr algn="l">
              <a:buNone/>
              <a:defRPr sz="2000" i="1" baseline="0">
                <a:solidFill>
                  <a:schemeClr val="tx1">
                    <a:lumMod val="50000"/>
                    <a:lumOff val="50000"/>
                  </a:schemeClr>
                </a:solidFill>
                <a:latin typeface="+mj-lt"/>
                <a:ea typeface="Malgun Gothic" panose="020B0503020000020004" pitchFamily="50" charset="-127"/>
              </a:defRPr>
            </a:lvl1pPr>
            <a:lvl2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2pPr>
            <a:lvl3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3pPr>
            <a:lvl4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4pPr>
            <a:lvl5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5pPr>
          </a:lstStyle>
          <a:p>
            <a:pPr lvl="0"/>
            <a:r>
              <a:rPr lang="en-US" altLang="ko-KR" dirty="0" smtClean="0"/>
              <a:t>Replaced with your own text</a:t>
            </a:r>
            <a:endParaRPr lang="ko-KR" altLang="en-US" dirty="0"/>
          </a:p>
        </p:txBody>
      </p:sp>
      <p:sp>
        <p:nvSpPr>
          <p:cNvPr id="14" name="제목 1"/>
          <p:cNvSpPr>
            <a:spLocks noGrp="1"/>
          </p:cNvSpPr>
          <p:nvPr>
            <p:ph type="title" hasCustomPrompt="1"/>
          </p:nvPr>
        </p:nvSpPr>
        <p:spPr>
          <a:xfrm>
            <a:off x="609520" y="326785"/>
            <a:ext cx="10971373" cy="798753"/>
          </a:xfrm>
        </p:spPr>
        <p:txBody>
          <a:bodyPr vert="horz" lIns="99569" tIns="49785" rIns="99569" bIns="49785" rtlCol="0" anchor="ctr">
            <a:normAutofit/>
          </a:bodyPr>
          <a:lstStyle>
            <a:lvl1pPr algn="l" defTabSz="995680" rtl="0" eaLnBrk="1" latinLnBrk="1" hangingPunct="1">
              <a:spcBef>
                <a:spcPct val="0"/>
              </a:spcBef>
              <a:buNone/>
              <a:defRPr lang="ko-KR" altLang="en-US" sz="4000" b="1" kern="1200" baseline="0" dirty="0">
                <a:solidFill>
                  <a:srgbClr val="9BC728"/>
                </a:solidFill>
                <a:effectLst/>
                <a:latin typeface="+mj-lt"/>
                <a:ea typeface="Malgun Gothic" panose="020B0503020000020004" pitchFamily="50" charset="-127"/>
                <a:cs typeface="+mj-cs"/>
              </a:defRPr>
            </a:lvl1pPr>
          </a:lstStyle>
          <a:p>
            <a:r>
              <a:rPr lang="ko-KR" altLang="en-US" dirty="0"/>
              <a:t>마스터 제목 스타일 편집</a:t>
            </a:r>
            <a:endParaRPr lang="ko-KR" altLang="en-US" dirty="0"/>
          </a:p>
        </p:txBody>
      </p:sp>
      <p:sp>
        <p:nvSpPr>
          <p:cNvPr id="12" name="날짜 개체 틀 3"/>
          <p:cNvSpPr>
            <a:spLocks noGrp="1"/>
          </p:cNvSpPr>
          <p:nvPr>
            <p:ph type="dt" sz="half" idx="10"/>
          </p:nvPr>
        </p:nvSpPr>
        <p:spPr>
          <a:xfrm>
            <a:off x="609521" y="6502342"/>
            <a:ext cx="2844430" cy="220692"/>
          </a:xfrm>
        </p:spPr>
        <p:txBody>
          <a:bodyPr/>
          <a:lstStyle>
            <a:lvl1pPr>
              <a:defRPr>
                <a:latin typeface="+mj-lt"/>
              </a:defRPr>
            </a:lvl1pPr>
          </a:lstStyle>
          <a:p>
            <a:fld id="{ED3D6733-6F27-4404-AB51-585418F146E5}" type="datetimeFigureOut">
              <a:rPr lang="ko-KR" altLang="en-US" smtClean="0"/>
            </a:fld>
            <a:endParaRPr lang="ko-KR" altLang="en-US"/>
          </a:p>
        </p:txBody>
      </p:sp>
      <p:sp>
        <p:nvSpPr>
          <p:cNvPr id="13" name="바닥글 개체 틀 4"/>
          <p:cNvSpPr>
            <a:spLocks noGrp="1"/>
          </p:cNvSpPr>
          <p:nvPr>
            <p:ph type="ftr" sz="quarter" idx="11"/>
          </p:nvPr>
        </p:nvSpPr>
        <p:spPr>
          <a:xfrm>
            <a:off x="4165059" y="6502342"/>
            <a:ext cx="3860297" cy="220692"/>
          </a:xfrm>
        </p:spPr>
        <p:txBody>
          <a:bodyPr/>
          <a:lstStyle>
            <a:lvl1pPr>
              <a:defRPr>
                <a:latin typeface="+mj-lt"/>
              </a:defRPr>
            </a:lvl1pPr>
          </a:lstStyle>
          <a:p>
            <a:endParaRPr lang="ko-KR" altLang="en-US"/>
          </a:p>
        </p:txBody>
      </p:sp>
      <p:sp>
        <p:nvSpPr>
          <p:cNvPr id="16" name="슬라이드 번호 개체 틀 5"/>
          <p:cNvSpPr>
            <a:spLocks noGrp="1"/>
          </p:cNvSpPr>
          <p:nvPr>
            <p:ph type="sldNum" sz="quarter" idx="12"/>
          </p:nvPr>
        </p:nvSpPr>
        <p:spPr>
          <a:xfrm>
            <a:off x="8736463" y="6502342"/>
            <a:ext cx="2844430" cy="220692"/>
          </a:xfrm>
        </p:spPr>
        <p:txBody>
          <a:bodyPr/>
          <a:lstStyle>
            <a:lvl1pPr>
              <a:defRPr>
                <a:latin typeface="+mj-lt"/>
              </a:defRPr>
            </a:lvl1pPr>
          </a:lstStyle>
          <a:p>
            <a:fld id="{EE6BC638-39B7-4287-91A7-2A3DDA573295}" type="slidenum">
              <a:rPr lang="ko-KR" altLang="en-US" smtClean="0"/>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4" name="날짜 개체 틀 3"/>
          <p:cNvSpPr>
            <a:spLocks noGrp="1"/>
          </p:cNvSpPr>
          <p:nvPr>
            <p:ph type="dt" sz="half" idx="10"/>
          </p:nvPr>
        </p:nvSpPr>
        <p:spPr>
          <a:xfrm>
            <a:off x="609521" y="6502342"/>
            <a:ext cx="2844430" cy="220692"/>
          </a:xfrm>
        </p:spPr>
        <p:txBody>
          <a:bodyPr/>
          <a:lstStyle>
            <a:lvl1pPr>
              <a:defRPr>
                <a:latin typeface="+mj-lt"/>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a:xfrm>
            <a:off x="4165059" y="6502342"/>
            <a:ext cx="3860297" cy="220692"/>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8736463" y="6502342"/>
            <a:ext cx="2844430" cy="220692"/>
          </a:xfrm>
        </p:spPr>
        <p:txBody>
          <a:bodyPr/>
          <a:lstStyle>
            <a:lvl1pPr>
              <a:defRPr>
                <a:latin typeface="+mj-lt"/>
              </a:defRPr>
            </a:lvl1pPr>
          </a:lstStyle>
          <a:p>
            <a:fld id="{EE6BC638-39B7-4287-91A7-2A3DDA573295}" type="slidenum">
              <a:rPr lang="ko-KR" altLang="en-US" smtClean="0"/>
            </a:fld>
            <a:endParaRPr lang="ko-KR" altLang="en-US"/>
          </a:p>
        </p:txBody>
      </p:sp>
      <p:sp>
        <p:nvSpPr>
          <p:cNvPr id="15" name="제목 1"/>
          <p:cNvSpPr>
            <a:spLocks noGrp="1"/>
          </p:cNvSpPr>
          <p:nvPr>
            <p:ph type="title" hasCustomPrompt="1"/>
          </p:nvPr>
        </p:nvSpPr>
        <p:spPr>
          <a:xfrm>
            <a:off x="609521" y="261442"/>
            <a:ext cx="10971372" cy="798753"/>
          </a:xfrm>
        </p:spPr>
        <p:txBody>
          <a:bodyPr vert="horz" lIns="99569" tIns="49785" rIns="99569" bIns="49785" rtlCol="0" anchor="ctr">
            <a:normAutofit/>
          </a:bodyPr>
          <a:lstStyle>
            <a:lvl1pPr algn="l" defTabSz="995680" rtl="0" eaLnBrk="1" latinLnBrk="1" hangingPunct="1">
              <a:spcBef>
                <a:spcPct val="0"/>
              </a:spcBef>
              <a:buNone/>
              <a:defRPr lang="ko-KR" altLang="en-US" sz="4000" b="1" kern="1200" baseline="0" dirty="0">
                <a:solidFill>
                  <a:srgbClr val="172334"/>
                </a:solidFill>
                <a:effectLst/>
                <a:latin typeface="+mj-lt"/>
                <a:ea typeface="Malgun Gothic" panose="020B0503020000020004" pitchFamily="50" charset="-127"/>
                <a:cs typeface="+mj-cs"/>
              </a:defRPr>
            </a:lvl1pPr>
          </a:lstStyle>
          <a:p>
            <a:r>
              <a:rPr lang="ko-KR" altLang="en-US" dirty="0"/>
              <a:t>마스터 제목 스타일 편집</a:t>
            </a:r>
            <a:endParaRPr lang="ko-KR" altLang="en-US" dirty="0"/>
          </a:p>
        </p:txBody>
      </p:sp>
      <p:sp>
        <p:nvSpPr>
          <p:cNvPr id="16" name="내용 개체 틀 2"/>
          <p:cNvSpPr>
            <a:spLocks noGrp="1"/>
          </p:cNvSpPr>
          <p:nvPr>
            <p:ph idx="1" hasCustomPrompt="1"/>
          </p:nvPr>
        </p:nvSpPr>
        <p:spPr>
          <a:xfrm>
            <a:off x="609521" y="1485578"/>
            <a:ext cx="10971372" cy="4824535"/>
          </a:xfrm>
        </p:spPr>
        <p:txBody>
          <a:bodyPr>
            <a:normAutofit/>
          </a:bodyPr>
          <a:lstStyle>
            <a:lvl1pPr algn="l">
              <a:buNone/>
              <a:defRPr sz="2000" i="1" baseline="0">
                <a:solidFill>
                  <a:schemeClr val="tx1">
                    <a:lumMod val="75000"/>
                    <a:lumOff val="25000"/>
                  </a:schemeClr>
                </a:solidFill>
                <a:latin typeface="+mj-lt"/>
                <a:ea typeface="Malgun Gothic" panose="020B0503020000020004" pitchFamily="50" charset="-127"/>
              </a:defRPr>
            </a:lvl1pPr>
            <a:lvl2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2pPr>
            <a:lvl3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3pPr>
            <a:lvl4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4pPr>
            <a:lvl5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5pPr>
          </a:lstStyle>
          <a:p>
            <a:pPr lvl="0"/>
            <a:r>
              <a:rPr lang="en-US" altLang="ko-KR" dirty="0" smtClean="0"/>
              <a:t>Replaced with your own text</a:t>
            </a:r>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 name="날짜 개체 틀 2"/>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E6BC638-39B7-4287-91A7-2A3DDA573295}" type="slidenum">
              <a:rPr lang="ko-KR" altLang="en-US" smtClean="0"/>
            </a:fld>
            <a:endParaRPr lang="ko-KR" altLang="en-US"/>
          </a:p>
        </p:txBody>
      </p:sp>
      <p:sp>
        <p:nvSpPr>
          <p:cNvPr id="8" name="제목 1"/>
          <p:cNvSpPr>
            <a:spLocks noGrp="1"/>
          </p:cNvSpPr>
          <p:nvPr>
            <p:ph type="ctrTitle"/>
          </p:nvPr>
        </p:nvSpPr>
        <p:spPr>
          <a:xfrm>
            <a:off x="2671786" y="5128048"/>
            <a:ext cx="8963503" cy="940296"/>
          </a:xfrm>
          <a:noFill/>
          <a:ln w="9525">
            <a:noFill/>
            <a:miter lim="800000"/>
          </a:ln>
        </p:spPr>
        <p:txBody>
          <a:bodyPr vert="horz" wrap="square" lIns="99569" tIns="49785" rIns="99569" bIns="49785" numCol="1" rtlCol="0" anchor="t" anchorCtr="0" compatLnSpc="1">
            <a:noAutofit/>
          </a:bodyPr>
          <a:lstStyle>
            <a:lvl1pPr marL="0" indent="0" algn="r"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7200" kern="1200" baseline="0" dirty="0">
                <a:solidFill>
                  <a:srgbClr val="9BC728"/>
                </a:solidFill>
                <a:effectLst/>
                <a:latin typeface="+mj-lt"/>
                <a:ea typeface="Malgun Gothic" panose="020B0503020000020004" pitchFamily="50" charset="-127"/>
                <a:cs typeface="+mj-cs"/>
              </a:defRPr>
            </a:lvl1pPr>
          </a:lstStyle>
          <a:p>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21" y="19030"/>
            <a:ext cx="10971372" cy="797093"/>
          </a:xfrm>
          <a:prstGeom prst="rect">
            <a:avLst/>
          </a:prstGeom>
        </p:spPr>
        <p:txBody>
          <a:bodyPr vert="horz" lIns="99569" tIns="49785" rIns="99569" bIns="49785" rtlCol="0" anchor="ctr">
            <a:normAutofit/>
          </a:bodyPr>
          <a:lstStyle/>
          <a:p>
            <a:r>
              <a:rPr lang="ko-KR" altLang="en-US" dirty="0"/>
              <a:t>마스터 제목 스타일 편집</a:t>
            </a:r>
            <a:endParaRPr lang="ko-KR" altLang="en-US" dirty="0"/>
          </a:p>
        </p:txBody>
      </p:sp>
      <p:sp>
        <p:nvSpPr>
          <p:cNvPr id="3" name="텍스트 개체 틀 2"/>
          <p:cNvSpPr>
            <a:spLocks noGrp="1"/>
          </p:cNvSpPr>
          <p:nvPr>
            <p:ph type="body" idx="1"/>
          </p:nvPr>
        </p:nvSpPr>
        <p:spPr>
          <a:xfrm>
            <a:off x="609521" y="1062267"/>
            <a:ext cx="10971372" cy="5287636"/>
          </a:xfrm>
          <a:prstGeom prst="rect">
            <a:avLst/>
          </a:prstGeom>
        </p:spPr>
        <p:txBody>
          <a:bodyPr vert="horz" lIns="99569" tIns="49785" rIns="99569" bIns="49785" rtlCol="0">
            <a:normAutofit/>
          </a:bodyPr>
          <a:lstStyle/>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
        <p:nvSpPr>
          <p:cNvPr id="4" name="날짜 개체 틀 3"/>
          <p:cNvSpPr>
            <a:spLocks noGrp="1"/>
          </p:cNvSpPr>
          <p:nvPr>
            <p:ph type="dt" sz="half" idx="2"/>
          </p:nvPr>
        </p:nvSpPr>
        <p:spPr>
          <a:xfrm>
            <a:off x="609521" y="6430887"/>
            <a:ext cx="2844430" cy="292147"/>
          </a:xfrm>
          <a:prstGeom prst="rect">
            <a:avLst/>
          </a:prstGeom>
        </p:spPr>
        <p:txBody>
          <a:bodyPr vert="horz" lIns="99569" tIns="49785" rIns="99569" bIns="49785" rtlCol="0" anchor="ctr"/>
          <a:lstStyle>
            <a:lvl1pPr algn="l">
              <a:defRPr sz="1300">
                <a:solidFill>
                  <a:schemeClr val="tx1">
                    <a:tint val="75000"/>
                  </a:schemeClr>
                </a:solidFill>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3"/>
          </p:nvPr>
        </p:nvSpPr>
        <p:spPr>
          <a:xfrm>
            <a:off x="4165059" y="6430887"/>
            <a:ext cx="3860297" cy="29214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6463" y="6430887"/>
            <a:ext cx="2844430" cy="292147"/>
          </a:xfrm>
          <a:prstGeom prst="rect">
            <a:avLst/>
          </a:prstGeom>
        </p:spPr>
        <p:txBody>
          <a:bodyPr vert="horz" lIns="99569" tIns="49785" rIns="99569" bIns="49785" rtlCol="0" anchor="ctr"/>
          <a:lstStyle>
            <a:lvl1pPr algn="r">
              <a:defRPr sz="1300">
                <a:solidFill>
                  <a:schemeClr val="tx1">
                    <a:tint val="75000"/>
                  </a:schemeClr>
                </a:solidFill>
              </a:defRPr>
            </a:lvl1pPr>
          </a:lstStyle>
          <a:p>
            <a:fld id="{EE6BC638-39B7-4287-91A7-2A3DDA573295}" type="slidenum">
              <a:rPr lang="ko-KR" altLang="en-US" smtClean="0"/>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95680" rtl="0" eaLnBrk="1" latinLnBrk="1" hangingPunct="1">
        <a:spcBef>
          <a:spcPct val="0"/>
        </a:spcBef>
        <a:buNone/>
        <a:defRPr lang="ko-KR" altLang="en-US" sz="3800" kern="1200">
          <a:solidFill>
            <a:sysClr val="windowText" lastClr="000000"/>
          </a:solidFill>
          <a:latin typeface="Malgun Gothic" panose="020B0503020000020004" pitchFamily="50" charset="-127"/>
          <a:ea typeface="Malgun Gothic" panose="020B0503020000020004" pitchFamily="50" charset="-127"/>
          <a:cs typeface="+mj-cs"/>
        </a:defRPr>
      </a:lvl1pPr>
    </p:titleStyle>
    <p:bodyStyle>
      <a:lvl1pPr marL="373380" indent="-373380" algn="l" defTabSz="995680" rtl="0" eaLnBrk="1" latinLnBrk="1" hangingPunct="1">
        <a:spcBef>
          <a:spcPct val="20000"/>
        </a:spcBef>
        <a:buFont typeface="Arial" panose="020B0604020202020204" pitchFamily="34" charset="0"/>
        <a:buChar char="•"/>
        <a:defRPr lang="ko-KR" altLang="en-US" sz="2700" kern="1200" smtClean="0">
          <a:solidFill>
            <a:schemeClr val="tx1"/>
          </a:solidFill>
          <a:latin typeface="Malgun Gothic" panose="020B0503020000020004" pitchFamily="50" charset="-127"/>
          <a:ea typeface="Malgun Gothic" panose="020B0503020000020004" pitchFamily="50" charset="-127"/>
          <a:cs typeface="+mn-cs"/>
        </a:defRPr>
      </a:lvl1pPr>
      <a:lvl2pPr marL="808990" indent="-311150" algn="l" defTabSz="995680" rtl="0" eaLnBrk="1" latinLnBrk="1" hangingPunct="1">
        <a:spcBef>
          <a:spcPct val="20000"/>
        </a:spcBef>
        <a:buFont typeface="Arial" panose="020B0604020202020204" pitchFamily="34" charset="0"/>
        <a:buChar char="–"/>
        <a:defRPr lang="ko-KR" altLang="en-US" sz="2000" kern="1200" smtClean="0">
          <a:solidFill>
            <a:schemeClr val="tx1"/>
          </a:solidFill>
          <a:latin typeface="Malgun Gothic" panose="020B0503020000020004" pitchFamily="50" charset="-127"/>
          <a:ea typeface="Malgun Gothic" panose="020B0503020000020004" pitchFamily="50" charset="-127"/>
          <a:cs typeface="+mn-cs"/>
        </a:defRPr>
      </a:lvl2pPr>
      <a:lvl3pPr marL="1244600" indent="-248920" algn="l" defTabSz="995680" rtl="0" eaLnBrk="1" latinLnBrk="1" hangingPunct="1">
        <a:spcBef>
          <a:spcPct val="20000"/>
        </a:spcBef>
        <a:buFont typeface="Arial" panose="020B0604020202020204" pitchFamily="34" charset="0"/>
        <a:buChar char="•"/>
        <a:defRPr lang="ko-KR" altLang="en-US" sz="2000" kern="1200" smtClean="0">
          <a:solidFill>
            <a:schemeClr val="tx1"/>
          </a:solidFill>
          <a:latin typeface="Malgun Gothic" panose="020B0503020000020004" pitchFamily="50" charset="-127"/>
          <a:ea typeface="Malgun Gothic" panose="020B0503020000020004" pitchFamily="50" charset="-127"/>
          <a:cs typeface="+mn-cs"/>
        </a:defRPr>
      </a:lvl3pPr>
      <a:lvl4pPr marL="1742440" indent="-248920" algn="l" defTabSz="995680" rtl="0" eaLnBrk="1" latinLnBrk="1" hangingPunct="1">
        <a:spcBef>
          <a:spcPct val="20000"/>
        </a:spcBef>
        <a:buFont typeface="Arial" panose="020B0604020202020204" pitchFamily="34" charset="0"/>
        <a:buChar char="–"/>
        <a:defRPr lang="ko-KR" altLang="en-US" sz="2000" kern="1200" smtClean="0">
          <a:solidFill>
            <a:schemeClr val="tx1"/>
          </a:solidFill>
          <a:latin typeface="Malgun Gothic" panose="020B0503020000020004" pitchFamily="50" charset="-127"/>
          <a:ea typeface="Malgun Gothic" panose="020B0503020000020004" pitchFamily="50" charset="-127"/>
          <a:cs typeface="+mn-cs"/>
        </a:defRPr>
      </a:lvl4pPr>
      <a:lvl5pPr marL="2240280" indent="-248920" algn="l" defTabSz="995680" rtl="0" eaLnBrk="1" latinLnBrk="1" hangingPunct="1">
        <a:spcBef>
          <a:spcPct val="20000"/>
        </a:spcBef>
        <a:buFont typeface="Arial" panose="020B0604020202020204" pitchFamily="34" charset="0"/>
        <a:buChar char="»"/>
        <a:defRPr lang="ko-KR" altLang="en-US" sz="2000" kern="1200">
          <a:solidFill>
            <a:schemeClr val="tx1"/>
          </a:solidFill>
          <a:latin typeface="Malgun Gothic" panose="020B0503020000020004" pitchFamily="50" charset="-127"/>
          <a:ea typeface="Malgun Gothic" panose="020B0503020000020004" pitchFamily="50" charset="-127"/>
          <a:cs typeface="+mn-cs"/>
        </a:defRPr>
      </a:lvl5pPr>
      <a:lvl6pPr marL="273812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ko-KR"/>
      </a:defPPr>
      <a:lvl1pPr marL="0" algn="l" defTabSz="995680" rtl="0" eaLnBrk="1" latinLnBrk="1" hangingPunct="1">
        <a:defRPr sz="2000" kern="1200">
          <a:solidFill>
            <a:schemeClr val="tx1"/>
          </a:solidFill>
          <a:latin typeface="+mn-lt"/>
          <a:ea typeface="+mn-ea"/>
          <a:cs typeface="+mn-cs"/>
        </a:defRPr>
      </a:lvl1pPr>
      <a:lvl2pPr marL="497840" algn="l" defTabSz="995680" rtl="0" eaLnBrk="1" latinLnBrk="1" hangingPunct="1">
        <a:defRPr sz="2000" kern="1200">
          <a:solidFill>
            <a:schemeClr val="tx1"/>
          </a:solidFill>
          <a:latin typeface="+mn-lt"/>
          <a:ea typeface="+mn-ea"/>
          <a:cs typeface="+mn-cs"/>
        </a:defRPr>
      </a:lvl2pPr>
      <a:lvl3pPr marL="995680" algn="l" defTabSz="995680" rtl="0" eaLnBrk="1" latinLnBrk="1" hangingPunct="1">
        <a:defRPr sz="2000" kern="1200">
          <a:solidFill>
            <a:schemeClr val="tx1"/>
          </a:solidFill>
          <a:latin typeface="+mn-lt"/>
          <a:ea typeface="+mn-ea"/>
          <a:cs typeface="+mn-cs"/>
        </a:defRPr>
      </a:lvl3pPr>
      <a:lvl4pPr marL="1493520" algn="l" defTabSz="995680" rtl="0" eaLnBrk="1" latinLnBrk="1" hangingPunct="1">
        <a:defRPr sz="2000" kern="1200">
          <a:solidFill>
            <a:schemeClr val="tx1"/>
          </a:solidFill>
          <a:latin typeface="+mn-lt"/>
          <a:ea typeface="+mn-ea"/>
          <a:cs typeface="+mn-cs"/>
        </a:defRPr>
      </a:lvl4pPr>
      <a:lvl5pPr marL="1991360" algn="l" defTabSz="995680" rtl="0" eaLnBrk="1" latinLnBrk="1" hangingPunct="1">
        <a:defRPr sz="2000" kern="1200">
          <a:solidFill>
            <a:schemeClr val="tx1"/>
          </a:solidFill>
          <a:latin typeface="+mn-lt"/>
          <a:ea typeface="+mn-ea"/>
          <a:cs typeface="+mn-cs"/>
        </a:defRPr>
      </a:lvl5pPr>
      <a:lvl6pPr marL="2489200" algn="l" defTabSz="995680" rtl="0" eaLnBrk="1" latinLnBrk="1" hangingPunct="1">
        <a:defRPr sz="2000" kern="1200">
          <a:solidFill>
            <a:schemeClr val="tx1"/>
          </a:solidFill>
          <a:latin typeface="+mn-lt"/>
          <a:ea typeface="+mn-ea"/>
          <a:cs typeface="+mn-cs"/>
        </a:defRPr>
      </a:lvl6pPr>
      <a:lvl7pPr marL="2987040" algn="l" defTabSz="995680" rtl="0" eaLnBrk="1" latinLnBrk="1" hangingPunct="1">
        <a:defRPr sz="2000" kern="1200">
          <a:solidFill>
            <a:schemeClr val="tx1"/>
          </a:solidFill>
          <a:latin typeface="+mn-lt"/>
          <a:ea typeface="+mn-ea"/>
          <a:cs typeface="+mn-cs"/>
        </a:defRPr>
      </a:lvl7pPr>
      <a:lvl8pPr marL="3484880" algn="l" defTabSz="995680" rtl="0" eaLnBrk="1" latinLnBrk="1" hangingPunct="1">
        <a:defRPr sz="2000" kern="1200">
          <a:solidFill>
            <a:schemeClr val="tx1"/>
          </a:solidFill>
          <a:latin typeface="+mn-lt"/>
          <a:ea typeface="+mn-ea"/>
          <a:cs typeface="+mn-cs"/>
        </a:defRPr>
      </a:lvl8pPr>
      <a:lvl9pPr marL="3982720" algn="l" defTabSz="995680"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7.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ctrTitle"/>
          </p:nvPr>
        </p:nvSpPr>
        <p:spPr>
          <a:xfrm>
            <a:off x="656590" y="1806575"/>
            <a:ext cx="6831330" cy="1101090"/>
          </a:xfrm>
        </p:spPr>
        <p:txBody>
          <a:bodyPr/>
          <a:lstStyle/>
          <a:p>
            <a:r>
              <a:rPr lang="en-US" altLang="ko-KR" b="1" dirty="0">
                <a:latin typeface="Arrus-Black" panose="02020500000000000000" charset="0"/>
                <a:cs typeface="Arrus-Black" panose="02020500000000000000" charset="0"/>
              </a:rPr>
              <a:t>CẦU LÔNG </a:t>
            </a:r>
            <a:endParaRPr lang="en-US" altLang="ko-KR" b="1" dirty="0">
              <a:latin typeface="Arrus-Black" panose="02020500000000000000" charset="0"/>
              <a:cs typeface="Arrus-Black" panose="02020500000000000000" charset="0"/>
            </a:endParaRPr>
          </a:p>
        </p:txBody>
      </p:sp>
      <p:cxnSp>
        <p:nvCxnSpPr>
          <p:cNvPr id="9" name="직선 연결선 8"/>
          <p:cNvCxnSpPr/>
          <p:nvPr/>
        </p:nvCxnSpPr>
        <p:spPr>
          <a:xfrm>
            <a:off x="910630" y="1690557"/>
            <a:ext cx="453650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979420" y="18351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 name="Picture 2" descr="logo_1"/>
          <p:cNvPicPr>
            <a:picLocks noChangeAspect="1"/>
          </p:cNvPicPr>
          <p:nvPr/>
        </p:nvPicPr>
        <p:blipFill>
          <a:blip r:embed="rId1"/>
          <a:stretch>
            <a:fillRect/>
          </a:stretch>
        </p:blipFill>
        <p:spPr>
          <a:xfrm>
            <a:off x="179070" y="0"/>
            <a:ext cx="1012190" cy="1012190"/>
          </a:xfrm>
          <a:prstGeom prst="rect">
            <a:avLst/>
          </a:prstGeom>
        </p:spPr>
      </p:pic>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9" name="Text Box 28"/>
          <p:cNvSpPr txBox="1"/>
          <p:nvPr/>
        </p:nvSpPr>
        <p:spPr>
          <a:xfrm>
            <a:off x="297942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1012190" cy="10121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11" name="Rectangles 10"/>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829310" cy="829310"/>
          </a:xfrm>
          <a:prstGeom prst="rect">
            <a:avLst/>
          </a:prstGeom>
        </p:spPr>
      </p:pic>
      <p:sp>
        <p:nvSpPr>
          <p:cNvPr id="3" name="Text Box 2"/>
          <p:cNvSpPr txBox="1"/>
          <p:nvPr/>
        </p:nvSpPr>
        <p:spPr>
          <a:xfrm>
            <a:off x="452755" y="1565910"/>
            <a:ext cx="6457315" cy="2802255"/>
          </a:xfrm>
          <a:prstGeom prst="rect">
            <a:avLst/>
          </a:prstGeom>
          <a:noFill/>
        </p:spPr>
        <p:txBody>
          <a:bodyPr wrap="square" rtlCol="0" anchor="t">
            <a:spAutoFit/>
          </a:bodyPr>
          <a:p>
            <a:pPr>
              <a:lnSpc>
                <a:spcPct val="120000"/>
              </a:lnSpc>
            </a:pPr>
            <a:r>
              <a:rPr lang="en-US" sz="2100" b="1">
                <a:latin typeface="Times New Roman" panose="02020603050405020304" charset="0"/>
                <a:cs typeface="Times New Roman" panose="02020603050405020304" charset="0"/>
              </a:rPr>
              <a:t>d. Di chuyển trái – lùi ra phía sau chếch bên trái</a:t>
            </a:r>
            <a:endParaRPr lang="en-US" sz="2100" b="1">
              <a:latin typeface="Times New Roman" panose="02020603050405020304" charset="0"/>
              <a:cs typeface="Times New Roman" panose="02020603050405020304" charset="0"/>
            </a:endParaRPr>
          </a:p>
          <a:p>
            <a:pPr>
              <a:lnSpc>
                <a:spcPct val="120000"/>
              </a:lnSpc>
            </a:pPr>
            <a:endParaRPr lang="en-US" sz="2100" b="1">
              <a:latin typeface="Times New Roman" panose="02020603050405020304" charset="0"/>
              <a:cs typeface="Times New Roman" panose="02020603050405020304" charset="0"/>
            </a:endParaRPr>
          </a:p>
          <a:p>
            <a:pPr>
              <a:lnSpc>
                <a:spcPct val="120000"/>
              </a:lnSpc>
            </a:pPr>
            <a:r>
              <a:rPr lang="en-US" sz="2100" b="1">
                <a:latin typeface="Times New Roman" panose="02020603050405020304" charset="0"/>
                <a:cs typeface="Times New Roman" panose="02020603050405020304" charset="0"/>
              </a:rPr>
              <a:t>Khi đánh cầu trái tay, trước hết cần phải làm cho cơ    thể xoay ra phía sau bên trái, lưng hướng vào lưới. Khi ở cuối sân bên trái, bất luận là lùi sau hai bước hay     ba bước hoặc lùi bước chéo đều cần phải chú ý tới       điểm này.</a:t>
            </a:r>
            <a:endParaRPr lang="en-US" sz="2100" b="1">
              <a:latin typeface="Times New Roman" panose="02020603050405020304" charset="0"/>
              <a:cs typeface="Times New Roman" panose="02020603050405020304" charset="0"/>
            </a:endParaRPr>
          </a:p>
        </p:txBody>
      </p:sp>
      <p:pic>
        <p:nvPicPr>
          <p:cNvPr id="2" name="Content Placeholder 1"/>
          <p:cNvPicPr>
            <a:picLocks noChangeAspect="1"/>
          </p:cNvPicPr>
          <p:nvPr>
            <p:ph idx="1"/>
          </p:nvPr>
        </p:nvPicPr>
        <p:blipFill>
          <a:blip r:embed="rId2"/>
          <a:stretch>
            <a:fillRect/>
          </a:stretch>
        </p:blipFill>
        <p:spPr>
          <a:xfrm>
            <a:off x="7312025" y="1565910"/>
            <a:ext cx="4670425" cy="5010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s 10"/>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829310" cy="829310"/>
          </a:xfrm>
          <a:prstGeom prst="rect">
            <a:avLst/>
          </a:prstGeom>
        </p:spPr>
      </p:pic>
      <p:sp>
        <p:nvSpPr>
          <p:cNvPr id="3" name="Text Box 2"/>
          <p:cNvSpPr txBox="1"/>
          <p:nvPr/>
        </p:nvSpPr>
        <p:spPr>
          <a:xfrm>
            <a:off x="452755" y="1565910"/>
            <a:ext cx="11655425" cy="4711065"/>
          </a:xfrm>
          <a:prstGeom prst="rect">
            <a:avLst/>
          </a:prstGeom>
          <a:noFill/>
        </p:spPr>
        <p:txBody>
          <a:bodyPr wrap="square" rtlCol="0" anchor="t">
            <a:spAutoFit/>
          </a:bodyPr>
          <a:p>
            <a:pPr>
              <a:lnSpc>
                <a:spcPct val="130000"/>
              </a:lnSpc>
            </a:pPr>
            <a:r>
              <a:rPr lang="en-US" sz="2100" b="1">
                <a:latin typeface="Times New Roman" panose="02020603050405020304" charset="0"/>
                <a:cs typeface="Times New Roman" panose="02020603050405020304" charset="0"/>
              </a:rPr>
              <a:t>2. Di chuyển trước, sau</a:t>
            </a:r>
            <a:endParaRPr lang="en-US" sz="2100" b="1">
              <a:latin typeface="Times New Roman" panose="02020603050405020304" charset="0"/>
              <a:cs typeface="Times New Roman" panose="02020603050405020304" charset="0"/>
            </a:endParaRPr>
          </a:p>
          <a:p>
            <a:pPr>
              <a:lnSpc>
                <a:spcPct val="130000"/>
              </a:lnSpc>
            </a:pPr>
            <a:r>
              <a:rPr lang="en-US" sz="2100" b="1">
                <a:latin typeface="Times New Roman" panose="02020603050405020304" charset="0"/>
                <a:cs typeface="Times New Roman" panose="02020603050405020304" charset="0"/>
              </a:rPr>
              <a:t>Di chuyển trước, sau hay còn gọi là thực hiện các bước di chuyển đưa cơ thể di chuyển về phía trước hay lùi về phía sau để đánh cầu.</a:t>
            </a:r>
            <a:endParaRPr lang="en-US" sz="2100" b="1">
              <a:latin typeface="Times New Roman" panose="02020603050405020304" charset="0"/>
              <a:cs typeface="Times New Roman" panose="02020603050405020304" charset="0"/>
            </a:endParaRPr>
          </a:p>
          <a:p>
            <a:pPr>
              <a:lnSpc>
                <a:spcPct val="130000"/>
              </a:lnSpc>
            </a:pPr>
            <a:endParaRPr lang="en-US" sz="2100" b="1">
              <a:latin typeface="Times New Roman" panose="02020603050405020304" charset="0"/>
              <a:cs typeface="Times New Roman" panose="02020603050405020304" charset="0"/>
            </a:endParaRPr>
          </a:p>
          <a:p>
            <a:pPr>
              <a:lnSpc>
                <a:spcPct val="130000"/>
              </a:lnSpc>
            </a:pPr>
            <a:r>
              <a:rPr lang="en-US" sz="2100" b="1">
                <a:latin typeface="Times New Roman" panose="02020603050405020304" charset="0"/>
                <a:cs typeface="Times New Roman" panose="02020603050405020304" charset="0"/>
              </a:rPr>
              <a:t>Động tác kỹ thuật:</a:t>
            </a:r>
            <a:endParaRPr lang="en-US" sz="2100" b="1">
              <a:latin typeface="Times New Roman" panose="02020603050405020304" charset="0"/>
              <a:cs typeface="Times New Roman" panose="02020603050405020304" charset="0"/>
            </a:endParaRPr>
          </a:p>
          <a:p>
            <a:pPr>
              <a:lnSpc>
                <a:spcPct val="130000"/>
              </a:lnSpc>
            </a:pPr>
            <a:endParaRPr lang="en-US" sz="2100" b="1">
              <a:latin typeface="Times New Roman" panose="02020603050405020304" charset="0"/>
              <a:cs typeface="Times New Roman" panose="02020603050405020304" charset="0"/>
            </a:endParaRPr>
          </a:p>
          <a:p>
            <a:pPr>
              <a:lnSpc>
                <a:spcPct val="130000"/>
              </a:lnSpc>
            </a:pPr>
            <a:r>
              <a:rPr lang="en-US" sz="2100" b="1">
                <a:latin typeface="Times New Roman" panose="02020603050405020304" charset="0"/>
                <a:cs typeface="Times New Roman" panose="02020603050405020304" charset="0"/>
              </a:rPr>
              <a:t>Từ tư thế cơ bản đổ người về phía trước đồng thời đạp mạnh chân thuận bước về trước, sau đó sau đó bước tiếp chân kia, trọng tâm hạ thấp gối khuỵu bước dài;</a:t>
            </a:r>
            <a:endParaRPr lang="en-US" sz="2100" b="1">
              <a:latin typeface="Times New Roman" panose="02020603050405020304" charset="0"/>
              <a:cs typeface="Times New Roman" panose="02020603050405020304" charset="0"/>
            </a:endParaRPr>
          </a:p>
          <a:p>
            <a:pPr>
              <a:lnSpc>
                <a:spcPct val="130000"/>
              </a:lnSpc>
            </a:pPr>
            <a:r>
              <a:rPr lang="en-US" sz="2100" b="1">
                <a:latin typeface="Times New Roman" panose="02020603050405020304" charset="0"/>
                <a:cs typeface="Times New Roman" panose="02020603050405020304" charset="0"/>
              </a:rPr>
              <a:t>Bước cuối cùng ở gần lưới sao cho chân thuận ở trên để thực hiện động tác đánh cầu phía trước;</a:t>
            </a:r>
            <a:endParaRPr lang="en-US" sz="2100" b="1">
              <a:latin typeface="Times New Roman" panose="02020603050405020304" charset="0"/>
              <a:cs typeface="Times New Roman" panose="02020603050405020304" charset="0"/>
            </a:endParaRPr>
          </a:p>
          <a:p>
            <a:pPr>
              <a:lnSpc>
                <a:spcPct val="130000"/>
              </a:lnSpc>
            </a:pPr>
            <a:r>
              <a:rPr lang="en-US" sz="2100" b="1">
                <a:latin typeface="Times New Roman" panose="02020603050405020304" charset="0"/>
                <a:cs typeface="Times New Roman" panose="02020603050405020304" charset="0"/>
              </a:rPr>
              <a:t>Trọng tâm lúc này dồn vào chân trước, sau đó đạp nhanh chân trước theo hướng ngược lại để bước  lùi về sau, thân trên ngửa ra và trọng tâm lại đổ về sau ở tư thế</a:t>
            </a:r>
            <a:endParaRPr lang="en-US" sz="2100" b="1">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08885" y="1264045"/>
            <a:ext cx="10971373" cy="798753"/>
          </a:xfrm>
        </p:spPr>
        <p:txBody>
          <a:bodyPr/>
          <a:lstStyle/>
          <a:p>
            <a:r>
              <a:rPr lang="en-US" altLang="ko-KR">
                <a:sym typeface="+mn-ea"/>
              </a:rPr>
              <a:t>Di chuyển đa bước ở tư thế sang ngang</a:t>
            </a:r>
            <a:endParaRPr lang="ko-KR" altLang="en-US" dirty="0"/>
          </a:p>
        </p:txBody>
      </p:sp>
      <p:sp>
        <p:nvSpPr>
          <p:cNvPr id="4" name="내용 개체 틀 3"/>
          <p:cNvSpPr>
            <a:spLocks noGrp="1"/>
          </p:cNvSpPr>
          <p:nvPr>
            <p:ph idx="1"/>
          </p:nvPr>
        </p:nvSpPr>
        <p:spPr>
          <a:xfrm>
            <a:off x="608965" y="2333625"/>
            <a:ext cx="10971530" cy="3660775"/>
          </a:xfrm>
        </p:spPr>
        <p:txBody>
          <a:bodyPr/>
          <a:lstStyle/>
          <a:p>
            <a:r>
              <a:rPr lang="en-US" altLang="ko-KR" dirty="0">
                <a:solidFill>
                  <a:schemeClr val="bg1"/>
                </a:solidFill>
              </a:rPr>
              <a:t>Di chuyển đa bước ở tư thế sang ngang</a:t>
            </a:r>
            <a:endParaRPr lang="en-US" altLang="ko-KR" dirty="0">
              <a:solidFill>
                <a:schemeClr val="bg1"/>
              </a:solidFill>
            </a:endParaRPr>
          </a:p>
          <a:p>
            <a:r>
              <a:rPr lang="en-US" altLang="ko-KR" dirty="0">
                <a:solidFill>
                  <a:schemeClr val="bg1"/>
                </a:solidFill>
              </a:rPr>
              <a:t>Đứng ở tư thế chuẩn bị giữa sân (trên vạch trung tâm)</a:t>
            </a:r>
            <a:endParaRPr lang="en-US" altLang="ko-KR" dirty="0">
              <a:solidFill>
                <a:schemeClr val="bg1"/>
              </a:solidFill>
            </a:endParaRPr>
          </a:p>
          <a:p>
            <a:r>
              <a:rPr lang="en-US" altLang="ko-KR" dirty="0">
                <a:solidFill>
                  <a:schemeClr val="bg1"/>
                </a:solidFill>
              </a:rPr>
              <a:t>	Nếu di chuyển sang phải thì người chơi đạp mạnh chân trái và quay người 90 độ sang phải, chân trái bước về trước, trọng tâm hạ thấp, 2 gối khuỵu thấp.</a:t>
            </a:r>
            <a:endParaRPr lang="en-US" altLang="ko-KR" dirty="0">
              <a:solidFill>
                <a:schemeClr val="bg1"/>
              </a:solidFill>
            </a:endParaRPr>
          </a:p>
          <a:p>
            <a:r>
              <a:rPr lang="en-US" altLang="ko-KR" dirty="0">
                <a:solidFill>
                  <a:schemeClr val="bg1"/>
                </a:solidFill>
              </a:rPr>
              <a:t>Bước tiếp chân phải rồi chân trái và lần lượt như vậy đến bước cuối cùng chính là chân trái chạm mép    biên dọc phải.</a:t>
            </a:r>
            <a:endParaRPr lang="en-US" altLang="ko-KR" dirty="0">
              <a:solidFill>
                <a:schemeClr val="bg1"/>
              </a:solidFill>
            </a:endParaRPr>
          </a:p>
          <a:p>
            <a:r>
              <a:rPr lang="en-US" altLang="ko-KR" dirty="0">
                <a:solidFill>
                  <a:schemeClr val="bg1"/>
                </a:solidFill>
              </a:rPr>
              <a:t>Trọng tâm dồn vào chân trái, gối chân trái khuỵu nhiều, thân người vặn sang phải ở tư thế đánh cầu       phải.</a:t>
            </a:r>
            <a:endParaRPr lang="en-US" altLang="ko-KR" dirty="0">
              <a:solidFill>
                <a:schemeClr val="bg1"/>
              </a:solidFill>
            </a:endParaRPr>
          </a:p>
          <a:p>
            <a:r>
              <a:rPr lang="en-US" altLang="ko-KR" dirty="0">
                <a:solidFill>
                  <a:schemeClr val="bg1"/>
                </a:solidFill>
              </a:rPr>
              <a:t>Bước chân cuối là động tác tay lăn vợt về phía trước, sau đó đạp mạnh chân trái đẩy người qua 180 độ để tiếp tục di chuyển theo hướng ngược lại.</a:t>
            </a:r>
            <a:endParaRPr lang="en-US" altLang="ko-KR" dirty="0">
              <a:solidFill>
                <a:schemeClr val="bg1"/>
              </a:solidFill>
            </a:endParaRPr>
          </a:p>
        </p:txBody>
      </p:sp>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290830" y="193675"/>
            <a:ext cx="829310" cy="8293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a:spLocks noGrp="1"/>
          </p:cNvSpPr>
          <p:nvPr>
            <p:ph idx="1"/>
          </p:nvPr>
        </p:nvSpPr>
        <p:spPr>
          <a:xfrm>
            <a:off x="609600" y="1485265"/>
            <a:ext cx="10796270" cy="4824730"/>
          </a:xfrm>
        </p:spPr>
        <p:txBody>
          <a:bodyPr/>
          <a:lstStyle/>
          <a:p>
            <a:pPr algn="l">
              <a:lnSpc>
                <a:spcPct val="120000"/>
              </a:lnSpc>
              <a:buFont typeface="Wingdings" panose="05000000000000000000" charset="0"/>
              <a:buChar char="q"/>
            </a:pPr>
            <a:r>
              <a:rPr lang="en-US" altLang="ko-KR" b="1" i="0" dirty="0">
                <a:latin typeface="Times New Roman" panose="02020603050405020304" charset="0"/>
                <a:cs typeface="Times New Roman" panose="02020603050405020304" charset="0"/>
              </a:rPr>
              <a:t>Di chuyển đa bước lùi và tiến</a:t>
            </a:r>
            <a:endParaRPr lang="en-US" altLang="ko-KR" b="1" i="0" dirty="0">
              <a:latin typeface="Times New Roman" panose="02020603050405020304" charset="0"/>
              <a:cs typeface="Times New Roman" panose="02020603050405020304" charset="0"/>
            </a:endParaRPr>
          </a:p>
          <a:p>
            <a:pPr algn="l">
              <a:lnSpc>
                <a:spcPct val="120000"/>
              </a:lnSpc>
              <a:buFont typeface="Wingdings" panose="05000000000000000000" charset="0"/>
              <a:buChar char="q"/>
            </a:pPr>
            <a:r>
              <a:rPr lang="en-US" altLang="ko-KR" b="1" i="0" dirty="0">
                <a:latin typeface="Times New Roman" panose="02020603050405020304" charset="0"/>
                <a:cs typeface="Times New Roman" panose="02020603050405020304" charset="0"/>
              </a:rPr>
              <a:t>Di chuyển đa bước lùi và tiến là việc thực hiện các bước chạy để đưa cơ thể di chuyển về sau  hay trước để đánh cầu.</a:t>
            </a:r>
            <a:endParaRPr lang="en-US" altLang="ko-KR" b="1" i="0" dirty="0">
              <a:latin typeface="Times New Roman" panose="02020603050405020304" charset="0"/>
              <a:cs typeface="Times New Roman" panose="02020603050405020304" charset="0"/>
            </a:endParaRPr>
          </a:p>
          <a:p>
            <a:pPr algn="l">
              <a:lnSpc>
                <a:spcPct val="120000"/>
              </a:lnSpc>
              <a:buFont typeface="Wingdings" panose="05000000000000000000" charset="0"/>
              <a:buChar char="q"/>
            </a:pPr>
            <a:r>
              <a:rPr lang="en-US" altLang="ko-KR" b="1" i="0" dirty="0">
                <a:latin typeface="Times New Roman" panose="02020603050405020304" charset="0"/>
                <a:cs typeface="Times New Roman" panose="02020603050405020304" charset="0"/>
              </a:rPr>
              <a:t>Tư thế chuẩn bị</a:t>
            </a:r>
            <a:endParaRPr lang="en-US" altLang="ko-KR" b="1" i="0" dirty="0">
              <a:latin typeface="Times New Roman" panose="02020603050405020304" charset="0"/>
              <a:cs typeface="Times New Roman" panose="02020603050405020304" charset="0"/>
            </a:endParaRPr>
          </a:p>
          <a:p>
            <a:pPr marL="0" indent="0" algn="l">
              <a:lnSpc>
                <a:spcPct val="120000"/>
              </a:lnSpc>
              <a:buFont typeface="Wingdings" panose="05000000000000000000" charset="0"/>
            </a:pPr>
            <a:r>
              <a:rPr lang="en-US" altLang="ko-KR" b="1" i="0" dirty="0">
                <a:latin typeface="Times New Roman" panose="02020603050405020304" charset="0"/>
                <a:cs typeface="Times New Roman" panose="02020603050405020304" charset="0"/>
              </a:rPr>
              <a:t>	2 chân luân phiên chạy về sau hoặc tiếp lên trước</a:t>
            </a:r>
            <a:endParaRPr lang="en-US" altLang="ko-KR" b="1" i="0" dirty="0">
              <a:latin typeface="Times New Roman" panose="02020603050405020304" charset="0"/>
              <a:cs typeface="Times New Roman" panose="02020603050405020304" charset="0"/>
            </a:endParaRPr>
          </a:p>
          <a:p>
            <a:pPr marL="0" indent="0" algn="l">
              <a:lnSpc>
                <a:spcPct val="120000"/>
              </a:lnSpc>
              <a:buFont typeface="Wingdings" panose="05000000000000000000" charset="0"/>
            </a:pPr>
            <a:r>
              <a:rPr lang="en-US" altLang="ko-KR" b="1" i="0" dirty="0">
                <a:latin typeface="Times New Roman" panose="02020603050405020304" charset="0"/>
                <a:cs typeface="Times New Roman" panose="02020603050405020304" charset="0"/>
              </a:rPr>
              <a:t>	Kết thúc bước cuối cùng là tư thế đánh cầu phải hoặc trái.</a:t>
            </a:r>
            <a:endParaRPr lang="en-US" altLang="ko-KR" b="1" i="0" dirty="0">
              <a:latin typeface="Times New Roman" panose="02020603050405020304" charset="0"/>
              <a:cs typeface="Times New Roman" panose="02020603050405020304" charset="0"/>
            </a:endParaRPr>
          </a:p>
          <a:p>
            <a:pPr marL="0" indent="0" algn="l">
              <a:lnSpc>
                <a:spcPct val="120000"/>
              </a:lnSpc>
              <a:buFont typeface="Wingdings" panose="05000000000000000000" charset="0"/>
            </a:pPr>
            <a:endParaRPr lang="en-US" altLang="ko-KR" b="1" i="0" dirty="0">
              <a:latin typeface="Times New Roman" panose="02020603050405020304" charset="0"/>
              <a:cs typeface="Times New Roman" panose="02020603050405020304" charset="0"/>
            </a:endParaRPr>
          </a:p>
        </p:txBody>
      </p:sp>
      <p:sp>
        <p:nvSpPr>
          <p:cNvPr id="3" name="Rectangles 2"/>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9" name="Text Box 28"/>
          <p:cNvSpPr txBox="1"/>
          <p:nvPr/>
        </p:nvSpPr>
        <p:spPr>
          <a:xfrm>
            <a:off x="2524760" y="233045"/>
            <a:ext cx="7879715" cy="706755"/>
          </a:xfrm>
          <a:prstGeom prst="rect">
            <a:avLst/>
          </a:prstGeom>
          <a:noFill/>
          <a:ln w="9525">
            <a:noFill/>
          </a:ln>
        </p:spPr>
        <p:txBody>
          <a:bodyPr wrap="square">
            <a:spAutoFit/>
            <a:scene3d>
              <a:camera prst="orthographicFront"/>
              <a:lightRig rig="threePt" dir="t"/>
            </a:scene3d>
          </a:bodyPr>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SỞ GIÁO DỤC ĐÀO TẠO THÀNH PHỐ HỒ CHÍ MINH</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TRƯỜNG THPT NGUYỄN TẤT THÀNH - QUẬN 6 </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929640" cy="9296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414655" y="849630"/>
            <a:ext cx="5793740" cy="1998980"/>
          </a:xfrm>
        </p:spPr>
        <p:txBody>
          <a:bodyPr/>
          <a:p>
            <a:r>
              <a:rPr lang="en-US" altLang="ko-KR" b="1">
                <a:latin typeface="Times New Roman" panose="02020603050405020304" charset="0"/>
                <a:cs typeface="Times New Roman" panose="02020603050405020304" charset="0"/>
                <a:sym typeface="+mn-ea"/>
              </a:rPr>
              <a:t>https://www.youtube.com/watch?v=fQBCEkTU25U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3"/>
          <p:cNvSpPr>
            <a:spLocks noGrp="1"/>
          </p:cNvSpPr>
          <p:nvPr>
            <p:ph idx="1"/>
          </p:nvPr>
        </p:nvSpPr>
        <p:spPr/>
        <p:txBody>
          <a:bodyPr/>
          <a:lstStyle/>
          <a:p>
            <a:pPr algn="l">
              <a:lnSpc>
                <a:spcPct val="110000"/>
              </a:lnSpc>
              <a:buFont typeface="Wingdings" panose="05000000000000000000" charset="0"/>
              <a:buChar char="q"/>
            </a:pPr>
            <a:r>
              <a:rPr lang="en-US" altLang="ko-KR" b="1" i="0" dirty="0">
                <a:latin typeface="Times New Roman" panose="02020603050405020304" charset="0"/>
                <a:cs typeface="Times New Roman" panose="02020603050405020304" charset="0"/>
                <a:sym typeface="+mn-ea"/>
              </a:rPr>
              <a:t>Tập di chuyển đa bước trong cầu lông</a:t>
            </a:r>
            <a:endParaRPr lang="ko-KR" altLang="en-US" dirty="0"/>
          </a:p>
        </p:txBody>
      </p:sp>
      <p:pic>
        <p:nvPicPr>
          <p:cNvPr id="3" name="Picture 2"/>
          <p:cNvPicPr>
            <a:picLocks noChangeAspect="1"/>
          </p:cNvPicPr>
          <p:nvPr/>
        </p:nvPicPr>
        <p:blipFill>
          <a:blip r:embed="rId1"/>
          <a:stretch>
            <a:fillRect/>
          </a:stretch>
        </p:blipFill>
        <p:spPr>
          <a:xfrm>
            <a:off x="2682875" y="2127885"/>
            <a:ext cx="6934200" cy="3930015"/>
          </a:xfrm>
          <a:prstGeom prst="rect">
            <a:avLst/>
          </a:prstGeom>
        </p:spPr>
      </p:pic>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2"/>
          <a:stretch>
            <a:fillRect/>
          </a:stretch>
        </p:blipFill>
        <p:spPr>
          <a:xfrm>
            <a:off x="179070" y="10160"/>
            <a:ext cx="829310" cy="8293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440045" y="1414145"/>
            <a:ext cx="6619240" cy="475615"/>
          </a:xfrm>
          <a:prstGeom prst="rect">
            <a:avLst/>
          </a:prstGeom>
          <a:noFill/>
        </p:spPr>
        <p:txBody>
          <a:bodyPr wrap="square" rtlCol="0" anchor="t">
            <a:spAutoFit/>
          </a:bodyPr>
          <a:p>
            <a:r>
              <a:rPr lang="en-US" sz="2500">
                <a:latin typeface="Arrus-Black" panose="02020500000000000000" charset="0"/>
                <a:cs typeface="Arrus-Black" panose="02020500000000000000" charset="0"/>
              </a:rPr>
              <a:t>Di chuyển bước nhảy trong cầu lông</a:t>
            </a:r>
            <a:endParaRPr lang="en-US" sz="2500">
              <a:latin typeface="Arrus-Black" panose="02020500000000000000" charset="0"/>
              <a:cs typeface="Arrus-Black" panose="02020500000000000000" charset="0"/>
            </a:endParaRPr>
          </a:p>
        </p:txBody>
      </p:sp>
      <p:pic>
        <p:nvPicPr>
          <p:cNvPr id="3" name="Picture 2"/>
          <p:cNvPicPr>
            <a:picLocks noChangeAspect="1"/>
          </p:cNvPicPr>
          <p:nvPr/>
        </p:nvPicPr>
        <p:blipFill>
          <a:blip r:embed="rId1"/>
          <a:stretch>
            <a:fillRect/>
          </a:stretch>
        </p:blipFill>
        <p:spPr>
          <a:xfrm>
            <a:off x="4441825" y="1889760"/>
            <a:ext cx="7152005" cy="4554855"/>
          </a:xfrm>
          <a:prstGeom prst="rect">
            <a:avLst/>
          </a:prstGeom>
        </p:spPr>
      </p:pic>
      <p:sp>
        <p:nvSpPr>
          <p:cNvPr id="4" name="Rectangles 3"/>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9" name="Text Box 28"/>
          <p:cNvSpPr txBox="1"/>
          <p:nvPr/>
        </p:nvSpPr>
        <p:spPr>
          <a:xfrm>
            <a:off x="2524760" y="233045"/>
            <a:ext cx="7879715" cy="706755"/>
          </a:xfrm>
          <a:prstGeom prst="rect">
            <a:avLst/>
          </a:prstGeom>
          <a:noFill/>
          <a:ln w="9525">
            <a:noFill/>
          </a:ln>
        </p:spPr>
        <p:txBody>
          <a:bodyPr wrap="square">
            <a:spAutoFit/>
            <a:scene3d>
              <a:camera prst="orthographicFront"/>
              <a:lightRig rig="threePt" dir="t"/>
            </a:scene3d>
          </a:bodyPr>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SỞ GIÁO DỤC ĐÀO TẠO THÀNH PHỐ HỒ CHÍ MINH</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TRƯỜNG THPT NGUYỄN TẤT THÀNH - QUẬN 6 </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2"/>
          <a:stretch>
            <a:fillRect/>
          </a:stretch>
        </p:blipFill>
        <p:spPr>
          <a:xfrm>
            <a:off x="179070" y="10160"/>
            <a:ext cx="929640" cy="929640"/>
          </a:xfrm>
          <a:prstGeom prst="rect">
            <a:avLst/>
          </a:prstGeom>
        </p:spPr>
      </p:pic>
      <p:sp>
        <p:nvSpPr>
          <p:cNvPr id="5" name="Text Box 4"/>
          <p:cNvSpPr txBox="1"/>
          <p:nvPr/>
        </p:nvSpPr>
        <p:spPr>
          <a:xfrm>
            <a:off x="178435" y="2774950"/>
            <a:ext cx="4434840" cy="2399665"/>
          </a:xfrm>
          <a:prstGeom prst="rect">
            <a:avLst/>
          </a:prstGeom>
          <a:noFill/>
        </p:spPr>
        <p:txBody>
          <a:bodyPr wrap="square" rtlCol="0" anchor="t">
            <a:spAutoFit/>
          </a:bodyPr>
          <a:p>
            <a:r>
              <a:rPr lang="en-US" sz="2500">
                <a:latin typeface="Arrus-Black" panose="02020500000000000000" charset="0"/>
                <a:cs typeface="Arrus-Black" panose="02020500000000000000" charset="0"/>
              </a:rPr>
              <a:t>Kỹ thuật di chuyển bước nhảy trong cầu lông gồm 3 loại chính: nhảy về      trước, nhảy có bước đệm và nhảy lên cao vụt,       chặn cầu.</a:t>
            </a:r>
            <a:endParaRPr lang="en-US" sz="2500">
              <a:latin typeface="Arrus-Black" panose="02020500000000000000" charset="0"/>
              <a:cs typeface="Arrus-Black" panose="0202050000000000000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1561465" y="2314575"/>
            <a:ext cx="10547350" cy="3900170"/>
          </a:xfrm>
          <a:prstGeom prst="rect">
            <a:avLst/>
          </a:prstGeom>
          <a:noFill/>
        </p:spPr>
        <p:txBody>
          <a:bodyPr wrap="square" rtlCol="0" anchor="t">
            <a:spAutoFit/>
          </a:bodyPr>
          <a:p>
            <a:pPr indent="0">
              <a:lnSpc>
                <a:spcPct val="110000"/>
              </a:lnSpc>
              <a:buFont typeface="Arial" panose="020B0604020202020204" pitchFamily="34" charset="0"/>
              <a:buNone/>
            </a:pPr>
            <a:endParaRPr lang="en-US" sz="25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500" b="1">
                <a:latin typeface="Times New Roman" panose="02020603050405020304" charset="0"/>
                <a:cs typeface="Times New Roman" panose="02020603050405020304" charset="0"/>
              </a:rPr>
              <a:t>Từ tư thế chuẩn bị</a:t>
            </a:r>
            <a:endParaRPr lang="en-US" sz="25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500" b="1">
                <a:latin typeface="Times New Roman" panose="02020603050405020304" charset="0"/>
                <a:cs typeface="Times New Roman" panose="02020603050405020304" charset="0"/>
              </a:rPr>
              <a:t>Dùng sức mạnh bộc phát của chân, bật người lên trên về phía trước theo hướng di chuyển.</a:t>
            </a:r>
            <a:endParaRPr lang="en-US" sz="25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500" b="1">
                <a:latin typeface="Times New Roman" panose="02020603050405020304" charset="0"/>
                <a:cs typeface="Times New Roman" panose="02020603050405020304" charset="0"/>
              </a:rPr>
              <a:t>Chân đưa trước, bước chân vươn dài (thường thì chân đưa về phía trước sẽ cùng với phía tay đánh cầu). Lúc này cơ thể sẽ bay lên một chút.</a:t>
            </a:r>
            <a:endParaRPr lang="en-US" sz="25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500" b="1">
                <a:latin typeface="Times New Roman" panose="02020603050405020304" charset="0"/>
                <a:cs typeface="Times New Roman" panose="02020603050405020304" charset="0"/>
              </a:rPr>
              <a:t>Khi chạm đất, chân trước khuỵu; trọng tâm dồn vào chân trước.</a:t>
            </a:r>
            <a:endParaRPr lang="en-US" sz="25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500" b="1">
                <a:latin typeface="Times New Roman" panose="02020603050405020304" charset="0"/>
                <a:cs typeface="Times New Roman" panose="02020603050405020304" charset="0"/>
              </a:rPr>
              <a:t>Người và tay cầm vợt vươn dài về trước hướng đánh cầu.</a:t>
            </a:r>
            <a:endParaRPr lang="en-US" sz="25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500" b="1">
                <a:latin typeface="Times New Roman" panose="02020603050405020304" charset="0"/>
                <a:cs typeface="Times New Roman" panose="02020603050405020304" charset="0"/>
              </a:rPr>
              <a:t>Đạp mạnh chân phía trước đẩy người trở về tư thế chuẩn bị cơ bản.</a:t>
            </a:r>
            <a:endParaRPr lang="en-US" sz="2500" b="1">
              <a:latin typeface="Times New Roman" panose="02020603050405020304" charset="0"/>
              <a:cs typeface="Times New Roman" panose="02020603050405020304" charset="0"/>
            </a:endParaRPr>
          </a:p>
        </p:txBody>
      </p:sp>
      <p:sp>
        <p:nvSpPr>
          <p:cNvPr id="4" name="Rectangles 3"/>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9" name="Text Box 28"/>
          <p:cNvSpPr txBox="1"/>
          <p:nvPr/>
        </p:nvSpPr>
        <p:spPr>
          <a:xfrm>
            <a:off x="2524760" y="233045"/>
            <a:ext cx="7879715" cy="706755"/>
          </a:xfrm>
          <a:prstGeom prst="rect">
            <a:avLst/>
          </a:prstGeom>
          <a:noFill/>
          <a:ln w="9525">
            <a:noFill/>
          </a:ln>
        </p:spPr>
        <p:txBody>
          <a:bodyPr wrap="square">
            <a:spAutoFit/>
            <a:scene3d>
              <a:camera prst="orthographicFront"/>
              <a:lightRig rig="threePt" dir="t"/>
            </a:scene3d>
          </a:bodyPr>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SỞ GIÁO DỤC ĐÀO TẠO THÀNH PHỐ HỒ CHÍ MINH</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TRƯỜNG THPT NGUYỄN TẤT THÀNH - QUẬN 6 </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2"/>
          <a:stretch>
            <a:fillRect/>
          </a:stretch>
        </p:blipFill>
        <p:spPr>
          <a:xfrm>
            <a:off x="179070" y="10160"/>
            <a:ext cx="929640" cy="929640"/>
          </a:xfrm>
          <a:prstGeom prst="rect">
            <a:avLst/>
          </a:prstGeom>
        </p:spPr>
      </p:pic>
      <p:sp>
        <p:nvSpPr>
          <p:cNvPr id="3" name="Text Box 2"/>
          <p:cNvSpPr txBox="1"/>
          <p:nvPr/>
        </p:nvSpPr>
        <p:spPr>
          <a:xfrm>
            <a:off x="5293360" y="1669415"/>
            <a:ext cx="6076950" cy="645160"/>
          </a:xfrm>
          <a:prstGeom prst="rect">
            <a:avLst/>
          </a:prstGeom>
          <a:noFill/>
        </p:spPr>
        <p:txBody>
          <a:bodyPr wrap="none" rtlCol="0" anchor="t">
            <a:spAutoFit/>
          </a:bodyPr>
          <a:p>
            <a:r>
              <a:rPr lang="en-US" sz="3600" b="1">
                <a:effectLst>
                  <a:glow rad="63500">
                    <a:schemeClr val="accent1">
                      <a:satMod val="175000"/>
                      <a:alpha val="40000"/>
                    </a:schemeClr>
                  </a:glow>
                </a:effectLst>
                <a:latin typeface="Times New Roman" panose="02020603050405020304" charset="0"/>
                <a:cs typeface="Times New Roman" panose="02020603050405020304" charset="0"/>
                <a:sym typeface="+mn-ea"/>
              </a:rPr>
              <a:t>Di chuyển bước nhảy về trước</a:t>
            </a:r>
            <a:endParaRPr lang="en-US" sz="3600" b="1">
              <a:effectLst>
                <a:glow rad="63500">
                  <a:schemeClr val="accent1">
                    <a:satMod val="175000"/>
                    <a:alpha val="40000"/>
                  </a:schemeClr>
                </a:glow>
              </a:effectLst>
              <a:latin typeface="Times New Roman" panose="02020603050405020304" charset="0"/>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82600" y="1890395"/>
            <a:ext cx="11363960" cy="4492625"/>
          </a:xfrm>
          <a:prstGeom prst="rect">
            <a:avLst/>
          </a:prstGeom>
          <a:noFill/>
        </p:spPr>
        <p:txBody>
          <a:bodyPr wrap="square" rtlCol="0" anchor="t">
            <a:spAutoFit/>
          </a:bodyPr>
          <a:p>
            <a:pPr marL="457200" indent="-457200" algn="r">
              <a:buFont typeface="Wingdings" panose="05000000000000000000" charset="0"/>
              <a:buChar char="v"/>
            </a:pPr>
            <a:endParaRPr lang="en-US" sz="2600">
              <a:latin typeface="Times New Roman" panose="02020603050405020304" charset="0"/>
              <a:cs typeface="Times New Roman" panose="02020603050405020304" charset="0"/>
            </a:endParaRPr>
          </a:p>
          <a:p>
            <a:pPr marL="457200" indent="-457200">
              <a:buFont typeface="Wingdings" panose="05000000000000000000" charset="0"/>
              <a:buChar char="v"/>
            </a:pPr>
            <a:r>
              <a:rPr lang="en-US" sz="2600">
                <a:latin typeface="Times New Roman" panose="02020603050405020304" charset="0"/>
                <a:cs typeface="Times New Roman" panose="02020603050405020304" charset="0"/>
              </a:rPr>
              <a:t>Cách di chuyển này tương tự như cách di chuyển về phía trước, điều khác biệt ở đây chỉ là trong kỹ thuật này có giai đoạn bật và bay.</a:t>
            </a:r>
            <a:endParaRPr lang="en-US" sz="2600">
              <a:latin typeface="Times New Roman" panose="02020603050405020304" charset="0"/>
              <a:cs typeface="Times New Roman" panose="02020603050405020304" charset="0"/>
            </a:endParaRPr>
          </a:p>
          <a:p>
            <a:pPr marL="457200" indent="-457200">
              <a:buFont typeface="Wingdings" panose="05000000000000000000" charset="0"/>
              <a:buChar char="v"/>
            </a:pPr>
            <a:r>
              <a:rPr lang="en-US" sz="2600">
                <a:latin typeface="Times New Roman" panose="02020603050405020304" charset="0"/>
                <a:cs typeface="Times New Roman" panose="02020603050405020304" charset="0"/>
              </a:rPr>
              <a:t>Khi thực hiện các bước di chuyển này, đầu tiên dùng sức mạnh của 2 chân và bật lên cao về phía di chuyển và đưa cơ thể bay trên không.</a:t>
            </a:r>
            <a:endParaRPr lang="en-US" sz="2600">
              <a:latin typeface="Times New Roman" panose="02020603050405020304" charset="0"/>
              <a:cs typeface="Times New Roman" panose="02020603050405020304" charset="0"/>
            </a:endParaRPr>
          </a:p>
          <a:p>
            <a:pPr marL="457200" indent="-457200">
              <a:buFont typeface="Wingdings" panose="05000000000000000000" charset="0"/>
              <a:buChar char="v"/>
            </a:pPr>
            <a:r>
              <a:rPr lang="en-US" sz="2600">
                <a:latin typeface="Times New Roman" panose="02020603050405020304" charset="0"/>
                <a:cs typeface="Times New Roman" panose="02020603050405020304" charset="0"/>
              </a:rPr>
              <a:t>Sau đó, nhanh chóng dùng 1 chân tiếp xúc với mặt đất, tiếp tục dùng chân chạm đất bật mạnh, theo quán tính lần bật trước, đưa cơ thể bay nhanh hơn về hương  di chuyển.</a:t>
            </a:r>
            <a:endParaRPr lang="en-US" sz="2600">
              <a:latin typeface="Times New Roman" panose="02020603050405020304" charset="0"/>
              <a:cs typeface="Times New Roman" panose="02020603050405020304" charset="0"/>
            </a:endParaRPr>
          </a:p>
          <a:p>
            <a:pPr marL="457200" indent="-457200">
              <a:buFont typeface="Wingdings" panose="05000000000000000000" charset="0"/>
              <a:buChar char="v"/>
            </a:pPr>
            <a:r>
              <a:rPr lang="en-US" sz="2600">
                <a:latin typeface="Times New Roman" panose="02020603050405020304" charset="0"/>
                <a:cs typeface="Times New Roman" panose="02020603050405020304" charset="0"/>
              </a:rPr>
              <a:t>Chân khác phía với chân mới chạm đất vươn dài về phía trước, khi tiếp xúc với đất thì giống như cách di chuyển nhảy về phía trước, hãy nhanh chóng đạp chân trước và lật cơ thể về tư thế chuẩn bị cơ bản.</a:t>
            </a:r>
            <a:endParaRPr lang="en-US" sz="2600">
              <a:latin typeface="Times New Roman" panose="02020603050405020304" charset="0"/>
              <a:cs typeface="Times New Roman" panose="02020603050405020304" charset="0"/>
            </a:endParaRPr>
          </a:p>
        </p:txBody>
      </p:sp>
      <p:sp>
        <p:nvSpPr>
          <p:cNvPr id="3" name="Text Box 2"/>
          <p:cNvSpPr txBox="1"/>
          <p:nvPr/>
        </p:nvSpPr>
        <p:spPr>
          <a:xfrm>
            <a:off x="5384800" y="1346200"/>
            <a:ext cx="6597650" cy="645160"/>
          </a:xfrm>
          <a:prstGeom prst="rect">
            <a:avLst/>
          </a:prstGeom>
          <a:noFill/>
        </p:spPr>
        <p:txBody>
          <a:bodyPr wrap="none" rtlCol="0" anchor="t">
            <a:spAutoFit/>
            <a:scene3d>
              <a:camera prst="orthographicFront"/>
              <a:lightRig rig="threePt" dir="t"/>
            </a:scene3d>
          </a:bodyPr>
          <a:p>
            <a:pPr algn="l"/>
            <a:r>
              <a:rPr lang="en-US" sz="3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rPr>
              <a:t>Di chuyển bước nhảy có bước đệm</a:t>
            </a:r>
            <a:endParaRPr lang="en-US"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endParaRPr>
          </a:p>
        </p:txBody>
      </p:sp>
      <p:sp>
        <p:nvSpPr>
          <p:cNvPr id="5" name="Rectangles 4"/>
          <p:cNvSpPr/>
          <p:nvPr/>
        </p:nvSpPr>
        <p:spPr>
          <a:xfrm>
            <a:off x="178753" y="6383020"/>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Rectangles 5"/>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7" name="Text Box 6"/>
          <p:cNvSpPr txBox="1"/>
          <p:nvPr/>
        </p:nvSpPr>
        <p:spPr>
          <a:xfrm>
            <a:off x="2524760" y="233045"/>
            <a:ext cx="7879715" cy="706755"/>
          </a:xfrm>
          <a:prstGeom prst="rect">
            <a:avLst/>
          </a:prstGeom>
          <a:noFill/>
          <a:ln w="9525">
            <a:noFill/>
          </a:ln>
        </p:spPr>
        <p:txBody>
          <a:bodyPr wrap="square">
            <a:spAutoFit/>
            <a:scene3d>
              <a:camera prst="orthographicFront"/>
              <a:lightRig rig="threePt" dir="t"/>
            </a:scene3d>
          </a:bodyPr>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SỞ GIÁO DỤC ĐÀO TẠO THÀNH PHỐ HỒ CHÍ MINH</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TRƯỜNG THPT NGUYỄN TẤT THÀNH - QUẬN 6 </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p:txBody>
      </p:sp>
      <p:pic>
        <p:nvPicPr>
          <p:cNvPr id="8" name="Picture 7" descr="logo_1"/>
          <p:cNvPicPr>
            <a:picLocks noChangeAspect="1"/>
          </p:cNvPicPr>
          <p:nvPr/>
        </p:nvPicPr>
        <p:blipFill>
          <a:blip r:embed="rId1"/>
          <a:stretch>
            <a:fillRect/>
          </a:stretch>
        </p:blipFill>
        <p:spPr>
          <a:xfrm>
            <a:off x="179070" y="10160"/>
            <a:ext cx="929640" cy="9296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22910" y="2641600"/>
            <a:ext cx="11685270" cy="3338195"/>
          </a:xfrm>
          <a:prstGeom prst="rect">
            <a:avLst/>
          </a:prstGeom>
          <a:noFill/>
        </p:spPr>
        <p:txBody>
          <a:bodyPr wrap="square" rtlCol="0" anchor="t">
            <a:spAutoFit/>
          </a:bodyPr>
          <a:p>
            <a:pPr marL="342900" indent="-342900">
              <a:lnSpc>
                <a:spcPct val="110000"/>
              </a:lnSpc>
              <a:buFont typeface="Arial" panose="020B0604020202020204" pitchFamily="34" charset="0"/>
              <a:buChar char="•"/>
            </a:pPr>
            <a:r>
              <a:rPr lang="en-US" sz="2400" b="1">
                <a:latin typeface="Times New Roman" panose="02020603050405020304" charset="0"/>
                <a:cs typeface="Times New Roman" panose="02020603050405020304" charset="0"/>
              </a:rPr>
              <a:t>Kỹ thuật này được áp dụng nhiều nhất trong tấn công, cho phép cầu thủ chiếm được chiều cao của đường cầu bay và đánh cầu nhanh hơn, điểm vụt cắm sát lưới hơn.</a:t>
            </a:r>
            <a:endParaRPr lang="en-US" sz="24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400" b="1">
                <a:latin typeface="Times New Roman" panose="02020603050405020304" charset="0"/>
                <a:cs typeface="Times New Roman" panose="02020603050405020304" charset="0"/>
              </a:rPr>
              <a:t>Động tác này được thực hiện như sau:</a:t>
            </a:r>
            <a:endParaRPr lang="en-US" sz="24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400" b="1">
                <a:latin typeface="Times New Roman" panose="02020603050405020304" charset="0"/>
                <a:cs typeface="Times New Roman" panose="02020603050405020304" charset="0"/>
              </a:rPr>
              <a:t>Đứng ở tư thế chuẩn bị, dùng sức mạnh bộc phát của chân để bật mạnh cơ thể lên cao.</a:t>
            </a:r>
            <a:endParaRPr lang="en-US" sz="24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400" b="1">
                <a:latin typeface="Times New Roman" panose="02020603050405020304" charset="0"/>
                <a:cs typeface="Times New Roman" panose="02020603050405020304" charset="0"/>
              </a:rPr>
              <a:t>Khi cảm thấy người lên tới điểm cao nhất thì thực hiện động tác tay đánh cầu và rơi  xuống.</a:t>
            </a:r>
            <a:endParaRPr lang="en-US" sz="2400" b="1">
              <a:latin typeface="Times New Roman" panose="02020603050405020304" charset="0"/>
              <a:cs typeface="Times New Roman" panose="02020603050405020304" charset="0"/>
            </a:endParaRPr>
          </a:p>
          <a:p>
            <a:pPr marL="342900" indent="-342900">
              <a:lnSpc>
                <a:spcPct val="110000"/>
              </a:lnSpc>
              <a:buFont typeface="Arial" panose="020B0604020202020204" pitchFamily="34" charset="0"/>
              <a:buChar char="•"/>
            </a:pPr>
            <a:r>
              <a:rPr lang="en-US" sz="2400" b="1">
                <a:latin typeface="Times New Roman" panose="02020603050405020304" charset="0"/>
                <a:cs typeface="Times New Roman" panose="02020603050405020304" charset="0"/>
              </a:rPr>
              <a:t>Chân chạm đất trước tiên là chân ngược phía với tay cầm vợt. Chân kia hạ xuống      tiếp và nhanh chóng trở về tư thế chuẩn bị cơ bản.</a:t>
            </a:r>
            <a:endParaRPr lang="en-US" sz="2400" b="1">
              <a:latin typeface="Times New Roman" panose="02020603050405020304" charset="0"/>
              <a:cs typeface="Times New Roman" panose="02020603050405020304" charset="0"/>
            </a:endParaRPr>
          </a:p>
        </p:txBody>
      </p:sp>
      <p:sp>
        <p:nvSpPr>
          <p:cNvPr id="3" name="Text Box 2"/>
          <p:cNvSpPr txBox="1"/>
          <p:nvPr/>
        </p:nvSpPr>
        <p:spPr>
          <a:xfrm>
            <a:off x="4658995" y="1931035"/>
            <a:ext cx="6796405" cy="521970"/>
          </a:xfrm>
          <a:prstGeom prst="rect">
            <a:avLst/>
          </a:prstGeom>
          <a:noFill/>
        </p:spPr>
        <p:txBody>
          <a:bodyPr wrap="none" rtlCol="0" anchor="t">
            <a:spAutoFit/>
          </a:bodyPr>
          <a:p>
            <a:r>
              <a:rPr lang="en-U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rPr>
              <a:t>Di chuyển bước nhảy lên cao hoặc chặn cầu</a:t>
            </a:r>
            <a:endParaRPr lang="en-U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endParaRPr>
          </a:p>
        </p:txBody>
      </p:sp>
      <p:sp>
        <p:nvSpPr>
          <p:cNvPr id="5" name="Rectangles 4"/>
          <p:cNvSpPr/>
          <p:nvPr/>
        </p:nvSpPr>
        <p:spPr>
          <a:xfrm>
            <a:off x="178753" y="6383020"/>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Rectangles 5"/>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7" name="Text Box 6"/>
          <p:cNvSpPr txBox="1"/>
          <p:nvPr/>
        </p:nvSpPr>
        <p:spPr>
          <a:xfrm>
            <a:off x="2524760" y="233045"/>
            <a:ext cx="7879715" cy="706755"/>
          </a:xfrm>
          <a:prstGeom prst="rect">
            <a:avLst/>
          </a:prstGeom>
          <a:noFill/>
          <a:ln w="9525">
            <a:noFill/>
          </a:ln>
        </p:spPr>
        <p:txBody>
          <a:bodyPr wrap="square">
            <a:spAutoFit/>
            <a:scene3d>
              <a:camera prst="orthographicFront"/>
              <a:lightRig rig="threePt" dir="t"/>
            </a:scene3d>
          </a:bodyPr>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SỞ GIÁO DỤC ĐÀO TẠO THÀNH PHỐ HỒ CHÍ MINH</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a:p>
            <a:pPr indent="0" algn="ctr"/>
            <a:r>
              <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rPr>
              <a:t>TRƯỜNG THPT NGUYỄN TẤT THÀNH - QUẬN 6 </a:t>
            </a:r>
            <a:endParaRPr lang="vi-VN"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charset="0"/>
              <a:cs typeface="Times New Roman" panose="02020603050405020304" charset="0"/>
            </a:endParaRPr>
          </a:p>
        </p:txBody>
      </p:sp>
      <p:pic>
        <p:nvPicPr>
          <p:cNvPr id="8" name="Picture 7" descr="logo_1"/>
          <p:cNvPicPr>
            <a:picLocks noChangeAspect="1"/>
          </p:cNvPicPr>
          <p:nvPr/>
        </p:nvPicPr>
        <p:blipFill>
          <a:blip r:embed="rId1"/>
          <a:stretch>
            <a:fillRect/>
          </a:stretch>
        </p:blipFill>
        <p:spPr>
          <a:xfrm>
            <a:off x="179070" y="10160"/>
            <a:ext cx="929640" cy="929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323384" y="1193999"/>
            <a:ext cx="3600400" cy="768350"/>
          </a:xfrm>
          <a:prstGeom prst="rect">
            <a:avLst/>
          </a:prstGeom>
          <a:noFill/>
        </p:spPr>
        <p:txBody>
          <a:bodyPr wrap="square" rtlCol="0">
            <a:spAutoFit/>
          </a:bodyPr>
          <a:lstStyle/>
          <a:p>
            <a:pPr algn="ctr"/>
            <a:r>
              <a:rPr lang="en-US" sz="4400" b="1" dirty="0" smtClean="0">
                <a:solidFill>
                  <a:srgbClr val="9BC728"/>
                </a:solidFill>
                <a:latin typeface="+mj-lt"/>
                <a:ea typeface="Malgun Gothic" panose="020B0503020000020004" pitchFamily="50" charset="-127"/>
              </a:rPr>
              <a:t>NỘI DUNG</a:t>
            </a:r>
            <a:endParaRPr lang="en-US" sz="4400" b="1" dirty="0">
              <a:solidFill>
                <a:srgbClr val="9BC728"/>
              </a:solidFill>
              <a:latin typeface="+mj-lt"/>
              <a:ea typeface="Malgun Gothic" panose="020B0503020000020004" pitchFamily="50" charset="-127"/>
            </a:endParaRPr>
          </a:p>
        </p:txBody>
      </p:sp>
      <p:sp>
        <p:nvSpPr>
          <p:cNvPr id="22" name="Text Box 5"/>
          <p:cNvSpPr txBox="1">
            <a:spLocks noChangeArrowheads="1"/>
          </p:cNvSpPr>
          <p:nvPr/>
        </p:nvSpPr>
        <p:spPr bwMode="auto">
          <a:xfrm>
            <a:off x="3839845" y="1544320"/>
            <a:ext cx="6106160" cy="4707890"/>
          </a:xfrm>
          <a:prstGeom prst="rect">
            <a:avLst/>
          </a:prstGeom>
          <a:noFill/>
          <a:ln w="9525">
            <a:noFill/>
            <a:miter lim="800000"/>
          </a:ln>
        </p:spPr>
        <p:txBody>
          <a:bodyPr wrap="square">
            <a:spAutoFit/>
          </a:bodyPr>
          <a:lstStyle/>
          <a:p>
            <a:pPr>
              <a:lnSpc>
                <a:spcPct val="200000"/>
              </a:lnSpc>
              <a:defRPr/>
            </a:pPr>
            <a:r>
              <a:rPr lang="en-US" altLang="ko-KR" sz="3000" b="1" dirty="0" smtClean="0">
                <a:solidFill>
                  <a:srgbClr val="9BC728"/>
                </a:solidFill>
                <a:latin typeface="+mj-lt"/>
              </a:rPr>
              <a:t>01</a:t>
            </a:r>
            <a:r>
              <a:rPr lang="en-US" altLang="ko-KR" sz="3000" b="1" dirty="0" smtClean="0">
                <a:latin typeface="+mj-lt"/>
              </a:rPr>
              <a:t>  CÁC TƯ THẾ CƠ BẢN</a:t>
            </a:r>
            <a:endParaRPr lang="en-US" altLang="ko-KR" sz="3000" b="1" dirty="0" smtClean="0">
              <a:latin typeface="+mj-lt"/>
            </a:endParaRPr>
          </a:p>
          <a:p>
            <a:pPr>
              <a:lnSpc>
                <a:spcPct val="200000"/>
              </a:lnSpc>
              <a:defRPr/>
            </a:pPr>
            <a:endParaRPr lang="en-US" altLang="ko-KR" sz="3000" b="1" dirty="0" smtClean="0">
              <a:latin typeface="+mj-lt"/>
            </a:endParaRPr>
          </a:p>
          <a:p>
            <a:pPr>
              <a:lnSpc>
                <a:spcPct val="200000"/>
              </a:lnSpc>
              <a:defRPr/>
            </a:pPr>
            <a:r>
              <a:rPr lang="en-US" altLang="ko-KR" sz="3000" b="1" dirty="0">
                <a:solidFill>
                  <a:srgbClr val="9BC728"/>
                </a:solidFill>
                <a:latin typeface="+mj-lt"/>
              </a:rPr>
              <a:t>02</a:t>
            </a:r>
            <a:r>
              <a:rPr lang="en-US" altLang="ko-KR" sz="3000" b="1" dirty="0" smtClean="0">
                <a:latin typeface="+mj-lt"/>
              </a:rPr>
              <a:t>  </a:t>
            </a:r>
            <a:r>
              <a:rPr lang="en-US" altLang="ko-KR" sz="3000" b="1" dirty="0">
                <a:latin typeface="+mj-lt"/>
              </a:rPr>
              <a:t>CÁCH CẦM VỢT</a:t>
            </a:r>
            <a:endParaRPr lang="en-US" altLang="ko-KR" sz="3000" b="1" dirty="0">
              <a:latin typeface="+mj-lt"/>
            </a:endParaRPr>
          </a:p>
          <a:p>
            <a:pPr>
              <a:lnSpc>
                <a:spcPct val="200000"/>
              </a:lnSpc>
              <a:defRPr/>
            </a:pPr>
            <a:endParaRPr lang="en-US" altLang="ko-KR" sz="3000" b="1" dirty="0">
              <a:latin typeface="+mj-lt"/>
            </a:endParaRPr>
          </a:p>
          <a:p>
            <a:pPr>
              <a:lnSpc>
                <a:spcPct val="200000"/>
              </a:lnSpc>
              <a:defRPr/>
            </a:pPr>
            <a:r>
              <a:rPr lang="en-US" altLang="ko-KR" sz="3000" b="1" dirty="0">
                <a:solidFill>
                  <a:srgbClr val="9BC728"/>
                </a:solidFill>
                <a:latin typeface="+mj-lt"/>
              </a:rPr>
              <a:t>03</a:t>
            </a:r>
            <a:r>
              <a:rPr lang="en-US" altLang="ko-KR" sz="3000" b="1" dirty="0" smtClean="0">
                <a:latin typeface="+mj-lt"/>
              </a:rPr>
              <a:t>  CÁCH CẦM CẦU</a:t>
            </a:r>
            <a:endParaRPr lang="en-US" altLang="ko-KR" sz="3000" b="1" dirty="0">
              <a:latin typeface="+mj-lt"/>
            </a:endParaRPr>
          </a:p>
        </p:txBody>
      </p:sp>
      <p:sp>
        <p:nvSpPr>
          <p:cNvPr id="2" name="Text Box 1"/>
          <p:cNvSpPr txBox="1"/>
          <p:nvPr/>
        </p:nvSpPr>
        <p:spPr>
          <a:xfrm>
            <a:off x="2994660" y="18351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 name="Picture 2" descr="logo_1"/>
          <p:cNvPicPr>
            <a:picLocks noChangeAspect="1"/>
          </p:cNvPicPr>
          <p:nvPr/>
        </p:nvPicPr>
        <p:blipFill>
          <a:blip r:embed="rId1"/>
          <a:stretch>
            <a:fillRect/>
          </a:stretch>
        </p:blipFill>
        <p:spPr>
          <a:xfrm>
            <a:off x="179070" y="0"/>
            <a:ext cx="1012190" cy="1012190"/>
          </a:xfrm>
          <a:prstGeom prst="rect">
            <a:avLst/>
          </a:prstGeom>
        </p:spPr>
      </p:pic>
      <p:pic>
        <p:nvPicPr>
          <p:cNvPr id="210" name="Picture 210" descr="Picture 042"/>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a:xfrm>
            <a:off x="7999730" y="1393190"/>
            <a:ext cx="3422650" cy="1817370"/>
          </a:xfrm>
          <a:prstGeom prst="snipRoundRect">
            <a:avLst/>
          </a:prstGeom>
          <a:noFill/>
          <a:ln>
            <a:noFill/>
          </a:ln>
        </p:spPr>
      </p:pic>
      <p:pic>
        <p:nvPicPr>
          <p:cNvPr id="209" name="Picture 209" descr="Picture 04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a:xfrm>
            <a:off x="421005" y="3083560"/>
            <a:ext cx="3418840" cy="2256155"/>
          </a:xfrm>
          <a:prstGeom prst="rect">
            <a:avLst/>
          </a:prstGeom>
          <a:noFill/>
          <a:ln>
            <a:noFill/>
          </a:ln>
        </p:spPr>
      </p:pic>
      <p:pic>
        <p:nvPicPr>
          <p:cNvPr id="208" name="Picture 208" descr="Picture 041"/>
          <p:cNvPicPr>
            <a:picLocks noChangeAspect="1" noChangeArrowheads="1"/>
          </p:cNvPicPr>
          <p:nvPr/>
        </p:nvPicPr>
        <p:blipFill>
          <a:blip r:embed="rId4">
            <a:lum bright="18000" contrast="18000"/>
            <a:extLst>
              <a:ext uri="{28A0092B-C50C-407E-A947-70E740481C1C}">
                <a14:useLocalDpi xmlns:a14="http://schemas.microsoft.com/office/drawing/2010/main" val="0"/>
              </a:ext>
            </a:extLst>
          </a:blip>
          <a:srcRect l="990" t="-572" r="-990" b="572"/>
          <a:stretch>
            <a:fillRect/>
          </a:stretch>
        </p:blipFill>
        <p:spPr>
          <a:xfrm>
            <a:off x="7640955" y="3912870"/>
            <a:ext cx="3846830" cy="2440305"/>
          </a:xfrm>
          <a:prstGeom prst="ellipse">
            <a:avLst/>
          </a:prstGeom>
          <a:noFill/>
          <a:ln>
            <a:noFill/>
          </a:ln>
        </p:spPr>
      </p:pic>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79070" y="2876550"/>
            <a:ext cx="2532380" cy="1445260"/>
          </a:xfrm>
          <a:prstGeom prst="rect">
            <a:avLst/>
          </a:prstGeom>
          <a:noFill/>
        </p:spPr>
        <p:txBody>
          <a:bodyPr wrap="square" rtlCol="0">
            <a:spAutoFit/>
          </a:bodyPr>
          <a:lstStyle/>
          <a:p>
            <a:pPr algn="ctr"/>
            <a:r>
              <a:rPr lang="en-US" sz="4400" b="1" dirty="0">
                <a:solidFill>
                  <a:srgbClr val="9BC728"/>
                </a:solidFill>
                <a:latin typeface="+mj-lt"/>
                <a:ea typeface="Malgun Gothic" panose="020B0503020000020004" pitchFamily="50" charset="-127"/>
              </a:rPr>
              <a:t>2. CÁCH  CẦM VỢT</a:t>
            </a:r>
            <a:endParaRPr lang="en-US" sz="4400" b="1" dirty="0">
              <a:solidFill>
                <a:srgbClr val="9BC728"/>
              </a:solidFill>
              <a:latin typeface="+mj-lt"/>
              <a:ea typeface="Malgun Gothic" panose="020B0503020000020004" pitchFamily="50" charset="-127"/>
            </a:endParaRPr>
          </a:p>
        </p:txBody>
      </p:sp>
      <p:sp>
        <p:nvSpPr>
          <p:cNvPr id="2" name="Text Box 1"/>
          <p:cNvSpPr txBox="1"/>
          <p:nvPr/>
        </p:nvSpPr>
        <p:spPr>
          <a:xfrm>
            <a:off x="2994660" y="18351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 name="Picture 2" descr="logo_1"/>
          <p:cNvPicPr>
            <a:picLocks noChangeAspect="1"/>
          </p:cNvPicPr>
          <p:nvPr/>
        </p:nvPicPr>
        <p:blipFill>
          <a:blip r:embed="rId1"/>
          <a:stretch>
            <a:fillRect/>
          </a:stretch>
        </p:blipFill>
        <p:spPr>
          <a:xfrm>
            <a:off x="179070" y="0"/>
            <a:ext cx="1012190" cy="1012190"/>
          </a:xfrm>
          <a:prstGeom prst="rect">
            <a:avLst/>
          </a:prstGeom>
        </p:spPr>
      </p:pic>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stretch>
            <a:fillRect/>
          </a:stretch>
        </p:blipFill>
        <p:spPr>
          <a:xfrm>
            <a:off x="3427730" y="1990725"/>
            <a:ext cx="8855710" cy="4315460"/>
          </a:xfrm>
          <a:prstGeom prst="rect">
            <a:avLst/>
          </a:prstGeom>
        </p:spPr>
      </p:pic>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029710" y="2045335"/>
            <a:ext cx="7828280" cy="2322830"/>
          </a:xfrm>
          <a:prstGeom prst="rect">
            <a:avLst/>
          </a:prstGeom>
          <a:noFill/>
        </p:spPr>
        <p:txBody>
          <a:bodyPr wrap="square" rtlCol="0" anchor="t">
            <a:spAutoFit/>
          </a:bodyPr>
          <a:p>
            <a:pPr>
              <a:lnSpc>
                <a:spcPct val="110000"/>
              </a:lnSpc>
            </a:pPr>
            <a:r>
              <a:rPr lang="en-US" sz="2200" b="1">
                <a:latin typeface="Times New Roman" panose="02020603050405020304" charset="0"/>
                <a:cs typeface="Times New Roman" panose="02020603050405020304" charset="0"/>
              </a:rPr>
              <a:t>Cách cầm vợt cầu lông thuận tay thì đầy tiên chúng ta phải cầm và nghiêng mặt vợt vuông góc 90 độ với mặt đất, sau đó để lòng bàn tay nắm cán vợt ở khoảng giữa giống như đang bắt tay.</a:t>
            </a:r>
            <a:endParaRPr lang="en-US" sz="2200" b="1">
              <a:latin typeface="Times New Roman" panose="02020603050405020304" charset="0"/>
              <a:cs typeface="Times New Roman" panose="02020603050405020304" charset="0"/>
            </a:endParaRPr>
          </a:p>
          <a:p>
            <a:pPr>
              <a:lnSpc>
                <a:spcPct val="110000"/>
              </a:lnSpc>
            </a:pPr>
            <a:r>
              <a:rPr lang="en-US" sz="2200" b="1">
                <a:latin typeface="Times New Roman" panose="02020603050405020304" charset="0"/>
                <a:cs typeface="Times New Roman" panose="02020603050405020304" charset="0"/>
              </a:rPr>
              <a:t>Khép các ngón tay ôm nhẹ quanh cán vợt, ngón cái đặt tựa   trên cán vợt, đầu ngón cái hướng thẳng về cán vợt, các ngón trỏ và ngón giữa đặt sao cho cảm giác thoải mái nhất. </a:t>
            </a:r>
            <a:endParaRPr lang="en-US" sz="2200" b="1">
              <a:latin typeface="Times New Roman" panose="02020603050405020304" charset="0"/>
              <a:cs typeface="Times New Roman" panose="02020603050405020304" charset="0"/>
            </a:endParaRPr>
          </a:p>
        </p:txBody>
      </p:sp>
      <p:sp>
        <p:nvSpPr>
          <p:cNvPr id="3" name="Text Box 2"/>
          <p:cNvSpPr txBox="1"/>
          <p:nvPr/>
        </p:nvSpPr>
        <p:spPr>
          <a:xfrm>
            <a:off x="5942965" y="1446530"/>
            <a:ext cx="6073140" cy="598805"/>
          </a:xfrm>
          <a:prstGeom prst="rect">
            <a:avLst/>
          </a:prstGeom>
          <a:noFill/>
        </p:spPr>
        <p:txBody>
          <a:bodyPr wrap="none" rtlCol="0" anchor="t">
            <a:spAutoFit/>
          </a:bodyPr>
          <a:p>
            <a:r>
              <a:rPr lang="en-US" sz="33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rPr>
              <a:t>Cách cầm vợt cầu lông thuận tay</a:t>
            </a:r>
            <a:endParaRPr lang="en-US" sz="33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endParaRPr>
          </a:p>
        </p:txBody>
      </p:sp>
      <p:sp>
        <p:nvSpPr>
          <p:cNvPr id="4" name="Text Box 3"/>
          <p:cNvSpPr txBox="1"/>
          <p:nvPr/>
        </p:nvSpPr>
        <p:spPr>
          <a:xfrm>
            <a:off x="682625" y="4408805"/>
            <a:ext cx="7658735" cy="1950720"/>
          </a:xfrm>
          <a:prstGeom prst="rect">
            <a:avLst/>
          </a:prstGeom>
          <a:noFill/>
        </p:spPr>
        <p:txBody>
          <a:bodyPr wrap="square" rtlCol="0" anchor="t">
            <a:spAutoFit/>
          </a:bodyPr>
          <a:p>
            <a:pPr algn="l">
              <a:lnSpc>
                <a:spcPct val="110000"/>
              </a:lnSpc>
              <a:buClrTx/>
              <a:buSzTx/>
              <a:buNone/>
            </a:pPr>
            <a:r>
              <a:rPr lang="en-US" sz="2200" b="1">
                <a:latin typeface="Times New Roman" panose="02020603050405020304" charset="0"/>
                <a:cs typeface="Times New Roman" panose="02020603050405020304" charset="0"/>
              </a:rPr>
              <a:t>Nếu cầm vợt đúng, giữa ngón trỏ và ngón cái sẽ tạo nên một   gốc chữ “V”.</a:t>
            </a:r>
            <a:endParaRPr lang="en-US" sz="2200" b="1">
              <a:latin typeface="Times New Roman" panose="02020603050405020304" charset="0"/>
              <a:cs typeface="Times New Roman" panose="02020603050405020304" charset="0"/>
            </a:endParaRPr>
          </a:p>
          <a:p>
            <a:pPr algn="l">
              <a:lnSpc>
                <a:spcPct val="110000"/>
              </a:lnSpc>
              <a:buClrTx/>
              <a:buSzTx/>
              <a:buNone/>
            </a:pPr>
            <a:r>
              <a:rPr lang="en-US" sz="2200" b="1">
                <a:latin typeface="Times New Roman" panose="02020603050405020304" charset="0"/>
                <a:cs typeface="Times New Roman" panose="02020603050405020304" charset="0"/>
              </a:rPr>
              <a:t>Ngón cái sẽ giúp cố định vợt và tạo lực đánh tốt hơn cũng như sử dụng một cách uyển chuyển hơn. Nếu như đặt ngón cái không sẽ khiến vợt bị văng ra khỏi tay.</a:t>
            </a:r>
            <a:endParaRPr lang="en-US" sz="2200" b="1">
              <a:latin typeface="Times New Roman" panose="02020603050405020304" charset="0"/>
              <a:cs typeface="Times New Roman" panose="02020603050405020304" charset="0"/>
            </a:endParaRPr>
          </a:p>
        </p:txBody>
      </p:sp>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79700" y="2226310"/>
            <a:ext cx="9208135" cy="3438525"/>
          </a:xfrm>
          <a:prstGeom prst="rect">
            <a:avLst/>
          </a:prstGeom>
          <a:noFill/>
        </p:spPr>
        <p:txBody>
          <a:bodyPr wrap="square" rtlCol="0" anchor="t">
            <a:spAutoFit/>
          </a:bodyPr>
          <a:p>
            <a:pPr>
              <a:lnSpc>
                <a:spcPct val="110000"/>
              </a:lnSpc>
            </a:pPr>
            <a:r>
              <a:rPr lang="en-US" sz="2200" b="1">
                <a:latin typeface="Times New Roman" panose="02020603050405020304" charset="0"/>
                <a:cs typeface="Times New Roman" panose="02020603050405020304" charset="0"/>
              </a:rPr>
              <a:t>Chúng ta có thể thấy với cách cầm vợt cầu lông khi đánh trái tay thì ngón  cái sẽ có phương trùng với thân vợt, khi ngón cái được đặt như vậy thì việc đánh trái tay sẽ chính xác và có lực hơn rất nhiều so với việc chúng ta cầm vợt một cách tự nhiên.</a:t>
            </a:r>
            <a:endParaRPr lang="en-US" sz="2200" b="1">
              <a:latin typeface="Times New Roman" panose="02020603050405020304" charset="0"/>
              <a:cs typeface="Times New Roman" panose="02020603050405020304" charset="0"/>
            </a:endParaRPr>
          </a:p>
          <a:p>
            <a:pPr>
              <a:lnSpc>
                <a:spcPct val="110000"/>
              </a:lnSpc>
            </a:pPr>
            <a:r>
              <a:rPr lang="en-US" sz="2200" b="1">
                <a:latin typeface="Times New Roman" panose="02020603050405020304" charset="0"/>
                <a:cs typeface="Times New Roman" panose="02020603050405020304" charset="0"/>
              </a:rPr>
              <a:t>Phương pháp cầm vợt cầu lông trái tay giúp bạn có thể đánh cầu ở tầm       thấp và tầm cao đều rất linh hoạt và việc điều phối lực cũng sẽ chuẩn xác   hơn.</a:t>
            </a:r>
            <a:endParaRPr lang="en-US" sz="2200" b="1">
              <a:latin typeface="Times New Roman" panose="02020603050405020304" charset="0"/>
              <a:cs typeface="Times New Roman" panose="02020603050405020304" charset="0"/>
            </a:endParaRPr>
          </a:p>
          <a:p>
            <a:pPr>
              <a:lnSpc>
                <a:spcPct val="110000"/>
              </a:lnSpc>
            </a:pPr>
            <a:r>
              <a:rPr lang="en-US" sz="2200" b="1">
                <a:latin typeface="Times New Roman" panose="02020603050405020304" charset="0"/>
                <a:cs typeface="Times New Roman" panose="02020603050405020304" charset="0"/>
              </a:rPr>
              <a:t>Thực hiện đúng cách thức cầm vợt cầu lông sẽ giúp cho việc phát cầu tầm   thấp, những cú ve cầu hay phông cầu trở lên tinh tế và chuẩn xác nhất.</a:t>
            </a:r>
            <a:endParaRPr lang="en-US" sz="2200" b="1">
              <a:latin typeface="Times New Roman" panose="02020603050405020304" charset="0"/>
              <a:cs typeface="Times New Roman" panose="02020603050405020304" charset="0"/>
            </a:endParaRPr>
          </a:p>
        </p:txBody>
      </p:sp>
      <p:sp>
        <p:nvSpPr>
          <p:cNvPr id="3" name="Text Box 2"/>
          <p:cNvSpPr txBox="1"/>
          <p:nvPr/>
        </p:nvSpPr>
        <p:spPr>
          <a:xfrm>
            <a:off x="4824730" y="1466850"/>
            <a:ext cx="6875780" cy="598805"/>
          </a:xfrm>
          <a:prstGeom prst="rect">
            <a:avLst/>
          </a:prstGeom>
          <a:noFill/>
        </p:spPr>
        <p:txBody>
          <a:bodyPr wrap="none" rtlCol="0" anchor="t">
            <a:spAutoFit/>
          </a:bodyPr>
          <a:p>
            <a:pPr algn="l"/>
            <a:r>
              <a:rPr lang="en-US" sz="33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rPr>
              <a:t>Cách cầm vợt cầu lông trái tay chuẩn</a:t>
            </a:r>
            <a:endParaRPr lang="en-US" sz="33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sym typeface="+mn-ea"/>
            </a:endParaRPr>
          </a:p>
        </p:txBody>
      </p:sp>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sp>
        <p:nvSpPr>
          <p:cNvPr id="2" name="Text Box 1"/>
          <p:cNvSpPr txBox="1"/>
          <p:nvPr/>
        </p:nvSpPr>
        <p:spPr>
          <a:xfrm>
            <a:off x="1876425" y="2337435"/>
            <a:ext cx="9967595" cy="3630930"/>
          </a:xfrm>
          <a:prstGeom prst="rect">
            <a:avLst/>
          </a:prstGeom>
          <a:noFill/>
        </p:spPr>
        <p:txBody>
          <a:bodyPr wrap="square" rtlCol="0" anchor="t">
            <a:spAutoFit/>
          </a:bodyPr>
          <a:p>
            <a:r>
              <a:rPr lang="en-US" sz="2300" b="1">
                <a:latin typeface="Times New Roman" panose="02020603050405020304" charset="0"/>
                <a:cs typeface="Times New Roman" panose="02020603050405020304" charset="0"/>
              </a:rPr>
              <a:t>Cách cầm vợt cầu lông này theo đúng kỹ thuật đánh cầu lông, ngón cái có vai trò rất quan trọng.</a:t>
            </a:r>
            <a:endParaRPr lang="en-US" sz="2300" b="1">
              <a:latin typeface="Times New Roman" panose="02020603050405020304" charset="0"/>
              <a:cs typeface="Times New Roman" panose="02020603050405020304" charset="0"/>
            </a:endParaRPr>
          </a:p>
          <a:p>
            <a:endParaRPr lang="en-US" sz="2300" b="1">
              <a:latin typeface="Times New Roman" panose="02020603050405020304" charset="0"/>
              <a:cs typeface="Times New Roman" panose="02020603050405020304" charset="0"/>
            </a:endParaRPr>
          </a:p>
          <a:p>
            <a:r>
              <a:rPr lang="en-US" sz="2300" b="1">
                <a:latin typeface="Times New Roman" panose="02020603050405020304" charset="0"/>
                <a:cs typeface="Times New Roman" panose="02020603050405020304" charset="0"/>
              </a:rPr>
              <a:t>Đầu tiên, ngón cái được duỗi nhẹ theo cán vợt. Đầu ngón cái đặt tên một cạnh, cho cảm giác ngón cái đẩy cán vợt từ phía sau, chú ý là chỉ đầu ngón cái tựa    trên mặt cán vợt, ngón trỏ duỗi nhẹ và ôm theo cán.</a:t>
            </a:r>
            <a:endParaRPr lang="en-US" sz="2300" b="1">
              <a:latin typeface="Times New Roman" panose="02020603050405020304" charset="0"/>
              <a:cs typeface="Times New Roman" panose="02020603050405020304" charset="0"/>
            </a:endParaRPr>
          </a:p>
          <a:p>
            <a:endParaRPr lang="en-US" sz="2300" b="1">
              <a:latin typeface="Times New Roman" panose="02020603050405020304" charset="0"/>
              <a:cs typeface="Times New Roman" panose="02020603050405020304" charset="0"/>
            </a:endParaRPr>
          </a:p>
          <a:p>
            <a:r>
              <a:rPr lang="en-US" sz="2300" b="1">
                <a:latin typeface="Times New Roman" panose="02020603050405020304" charset="0"/>
                <a:cs typeface="Times New Roman" panose="02020603050405020304" charset="0"/>
              </a:rPr>
              <a:t> Vì khớp cổ tay bị giới hạn nhiều, do đó nhược điểm của cách cầm vợt này sẽ  không tạo ra được nhiều sức mạnh. Tuy nhiên, rất thích hợp cho những pha   chụp lưới trái tay.</a:t>
            </a:r>
            <a:endParaRPr lang="en-US" sz="2300" b="1">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pic>
        <p:nvPicPr>
          <p:cNvPr id="2" name="Picture 1"/>
          <p:cNvPicPr>
            <a:picLocks noChangeAspect="1"/>
          </p:cNvPicPr>
          <p:nvPr/>
        </p:nvPicPr>
        <p:blipFill>
          <a:blip r:embed="rId2"/>
          <a:stretch>
            <a:fillRect/>
          </a:stretch>
        </p:blipFill>
        <p:spPr>
          <a:xfrm>
            <a:off x="4066540" y="1022350"/>
            <a:ext cx="7651750" cy="5037455"/>
          </a:xfrm>
          <a:prstGeom prst="rect">
            <a:avLst/>
          </a:prstGeom>
        </p:spPr>
      </p:pic>
      <p:sp>
        <p:nvSpPr>
          <p:cNvPr id="3" name="Text Box 2"/>
          <p:cNvSpPr txBox="1"/>
          <p:nvPr/>
        </p:nvSpPr>
        <p:spPr>
          <a:xfrm>
            <a:off x="179070" y="2734310"/>
            <a:ext cx="3887470" cy="2245360"/>
          </a:xfrm>
          <a:prstGeom prst="rect">
            <a:avLst/>
          </a:prstGeom>
          <a:noFill/>
        </p:spPr>
        <p:txBody>
          <a:bodyPr wrap="square" rtlCol="0" anchor="t">
            <a:spAutoFit/>
          </a:bodyPr>
          <a:p>
            <a:r>
              <a:rPr lang="en-US">
                <a:latin typeface="Times New Roman" panose="02020603050405020304" charset="0"/>
                <a:cs typeface="Times New Roman" panose="02020603050405020304" charset="0"/>
              </a:rPr>
              <a:t>Một lưu ý quan trọng trong cách cầm vợt là khoảng cách giữa vị trí tay cầm vợt và phần cán vợt phải vừa   đủ để khi thực hiện động tác đánh   cầu cán vợt không tác động vào      phần bàn tay hay cánh tay rất dễ     dẫn đến những chấn thương tay.</a:t>
            </a:r>
            <a:endParaRPr lang="en-US">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sp>
        <p:nvSpPr>
          <p:cNvPr id="2" name="Text Box 1"/>
          <p:cNvSpPr txBox="1"/>
          <p:nvPr/>
        </p:nvSpPr>
        <p:spPr>
          <a:xfrm>
            <a:off x="5039360" y="1614805"/>
            <a:ext cx="6748145" cy="1938020"/>
          </a:xfrm>
          <a:prstGeom prst="rect">
            <a:avLst/>
          </a:prstGeom>
          <a:noFill/>
        </p:spPr>
        <p:txBody>
          <a:bodyPr wrap="square" rtlCol="0" anchor="t">
            <a:spAutoFit/>
          </a:bodyPr>
          <a:p>
            <a:r>
              <a:rPr lang="en-US" b="1">
                <a:latin typeface="Times New Roman" panose="02020603050405020304" charset="0"/>
                <a:cs typeface="Times New Roman" panose="02020603050405020304" charset="0"/>
              </a:rPr>
              <a:t>Những cách cầm vợt sai kỹ thuật</a:t>
            </a:r>
            <a:endParaRPr lang="en-US" b="1">
              <a:latin typeface="Times New Roman" panose="02020603050405020304" charset="0"/>
              <a:cs typeface="Times New Roman" panose="02020603050405020304" charset="0"/>
            </a:endParaRPr>
          </a:p>
          <a:p>
            <a:r>
              <a:rPr lang="en-US" b="1">
                <a:latin typeface="Times New Roman" panose="02020603050405020304" charset="0"/>
                <a:cs typeface="Times New Roman" panose="02020603050405020304" charset="0"/>
              </a:rPr>
              <a:t>Dưới đây là những lỗi thường xuyên gặp phải đặc biệt là với người mới chơi cầu lông, các bạn hãy khắc phục những cách cầm vợt sai kỹ thuật này ngay từ đầu, nếu không về lâu dài  sẽ rất dễ tạo thành thói quen.</a:t>
            </a:r>
            <a:endParaRPr lang="en-US" b="1">
              <a:latin typeface="Times New Roman" panose="02020603050405020304" charset="0"/>
              <a:cs typeface="Times New Roman" panose="02020603050405020304" charset="0"/>
            </a:endParaRPr>
          </a:p>
          <a:p>
            <a:endParaRPr lang="en-US" b="1">
              <a:latin typeface="Times New Roman" panose="02020603050405020304" charset="0"/>
              <a:cs typeface="Times New Roman" panose="02020603050405020304" charset="0"/>
            </a:endParaRPr>
          </a:p>
        </p:txBody>
      </p:sp>
      <p:pic>
        <p:nvPicPr>
          <p:cNvPr id="3" name="Picture 2"/>
          <p:cNvPicPr>
            <a:picLocks noChangeAspect="1"/>
          </p:cNvPicPr>
          <p:nvPr/>
        </p:nvPicPr>
        <p:blipFill>
          <a:blip r:embed="rId2"/>
          <a:stretch>
            <a:fillRect/>
          </a:stretch>
        </p:blipFill>
        <p:spPr>
          <a:xfrm>
            <a:off x="570230" y="3368675"/>
            <a:ext cx="5015865" cy="2775585"/>
          </a:xfrm>
          <a:prstGeom prst="rect">
            <a:avLst/>
          </a:prstGeom>
        </p:spPr>
      </p:pic>
      <p:pic>
        <p:nvPicPr>
          <p:cNvPr id="4" name="Picture 3"/>
          <p:cNvPicPr>
            <a:picLocks noChangeAspect="1"/>
          </p:cNvPicPr>
          <p:nvPr/>
        </p:nvPicPr>
        <p:blipFill>
          <a:blip r:embed="rId3"/>
          <a:stretch>
            <a:fillRect/>
          </a:stretch>
        </p:blipFill>
        <p:spPr>
          <a:xfrm>
            <a:off x="6931660" y="3354070"/>
            <a:ext cx="4351020" cy="28041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79070" y="2876550"/>
            <a:ext cx="2532380" cy="1445260"/>
          </a:xfrm>
          <a:prstGeom prst="rect">
            <a:avLst/>
          </a:prstGeom>
          <a:noFill/>
        </p:spPr>
        <p:txBody>
          <a:bodyPr wrap="square" rtlCol="0">
            <a:spAutoFit/>
          </a:bodyPr>
          <a:lstStyle/>
          <a:p>
            <a:pPr algn="ctr"/>
            <a:r>
              <a:rPr lang="en-US" sz="4400" b="1" dirty="0">
                <a:solidFill>
                  <a:srgbClr val="9BC728"/>
                </a:solidFill>
                <a:latin typeface="+mj-lt"/>
                <a:ea typeface="Malgun Gothic" panose="020B0503020000020004" pitchFamily="50" charset="-127"/>
              </a:rPr>
              <a:t>3. CÁCH  CẦM CẦU</a:t>
            </a:r>
            <a:endParaRPr lang="en-US" sz="4400" b="1" dirty="0">
              <a:solidFill>
                <a:srgbClr val="9BC728"/>
              </a:solidFill>
              <a:latin typeface="+mj-lt"/>
              <a:ea typeface="Malgun Gothic" panose="020B0503020000020004" pitchFamily="50" charset="-127"/>
            </a:endParaRPr>
          </a:p>
        </p:txBody>
      </p:sp>
      <p:sp>
        <p:nvSpPr>
          <p:cNvPr id="2" name="Text Box 1"/>
          <p:cNvSpPr txBox="1"/>
          <p:nvPr/>
        </p:nvSpPr>
        <p:spPr>
          <a:xfrm>
            <a:off x="2994660" y="18351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 name="Picture 2" descr="logo_1"/>
          <p:cNvPicPr>
            <a:picLocks noChangeAspect="1"/>
          </p:cNvPicPr>
          <p:nvPr/>
        </p:nvPicPr>
        <p:blipFill>
          <a:blip r:embed="rId1"/>
          <a:stretch>
            <a:fillRect/>
          </a:stretch>
        </p:blipFill>
        <p:spPr>
          <a:xfrm>
            <a:off x="179070" y="0"/>
            <a:ext cx="1012190" cy="1012190"/>
          </a:xfrm>
          <a:prstGeom prst="rect">
            <a:avLst/>
          </a:prstGeom>
        </p:spPr>
      </p:pic>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stretch>
            <a:fillRect/>
          </a:stretch>
        </p:blipFill>
        <p:spPr>
          <a:xfrm>
            <a:off x="3427730" y="1990725"/>
            <a:ext cx="8855710" cy="4315460"/>
          </a:xfrm>
          <a:prstGeom prst="rect">
            <a:avLst/>
          </a:prstGeom>
        </p:spPr>
      </p:pic>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6" name="Text Box 5"/>
          <p:cNvSpPr txBox="1"/>
          <p:nvPr/>
        </p:nvSpPr>
        <p:spPr>
          <a:xfrm>
            <a:off x="299466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7" name="Picture 6" descr="logo_1"/>
          <p:cNvPicPr>
            <a:picLocks noChangeAspect="1"/>
          </p:cNvPicPr>
          <p:nvPr/>
        </p:nvPicPr>
        <p:blipFill>
          <a:blip r:embed="rId1"/>
          <a:stretch>
            <a:fillRect/>
          </a:stretch>
        </p:blipFill>
        <p:spPr>
          <a:xfrm>
            <a:off x="179070" y="10160"/>
            <a:ext cx="1012190" cy="1012190"/>
          </a:xfrm>
          <a:prstGeom prst="rect">
            <a:avLst/>
          </a:prstGeom>
        </p:spPr>
      </p:pic>
      <p:sp>
        <p:nvSpPr>
          <p:cNvPr id="3" name="Text Box 2"/>
          <p:cNvSpPr txBox="1"/>
          <p:nvPr/>
        </p:nvSpPr>
        <p:spPr>
          <a:xfrm>
            <a:off x="5005070" y="1548765"/>
            <a:ext cx="6976745" cy="4523105"/>
          </a:xfrm>
          <a:prstGeom prst="rect">
            <a:avLst/>
          </a:prstGeom>
          <a:noFill/>
        </p:spPr>
        <p:txBody>
          <a:bodyPr wrap="square" rtlCol="0" anchor="t">
            <a:spAutoFit/>
          </a:bodyPr>
          <a:p>
            <a:r>
              <a:rPr lang="en-US" sz="2400">
                <a:latin typeface="Arrus-Black" panose="02020500000000000000" charset="0"/>
                <a:cs typeface="Arrus-Black" panose="02020500000000000000" charset="0"/>
              </a:rPr>
              <a:t>– Cầm cầu ở phần cánh cầu: Dùng 2 ngón tay, ngón trỏ và ngón cái cầm cầu nhẹ    ngay phần mềm của cánh cầu, sâu từ 1-2cm các ngón khác để tự nhiên.</a:t>
            </a:r>
            <a:endParaRPr lang="en-US" sz="2400">
              <a:latin typeface="Arrus-Black" panose="02020500000000000000" charset="0"/>
              <a:cs typeface="Arrus-Black" panose="02020500000000000000" charset="0"/>
            </a:endParaRPr>
          </a:p>
          <a:p>
            <a:endParaRPr lang="en-US" sz="2400">
              <a:latin typeface="Arrus-Black" panose="02020500000000000000" charset="0"/>
              <a:cs typeface="Arrus-Black" panose="02020500000000000000" charset="0"/>
            </a:endParaRPr>
          </a:p>
          <a:p>
            <a:r>
              <a:rPr lang="en-US" sz="2400">
                <a:latin typeface="Arrus-Black" panose="02020500000000000000" charset="0"/>
                <a:cs typeface="Arrus-Black" panose="02020500000000000000" charset="0"/>
              </a:rPr>
              <a:t>    – Cầm cầu ở phần đầu của quả cầu:    Cũng bằng ngón trỏ và ngón cái cầm ở   hai bên gần đầu cầu, ngón giữa đỡ nhẹ   phía dưới, các ngón còn lại nối nhau tự  nhiên.</a:t>
            </a:r>
            <a:endParaRPr lang="en-US" sz="2400">
              <a:latin typeface="Arrus-Black" panose="02020500000000000000" charset="0"/>
              <a:cs typeface="Arrus-Black" panose="02020500000000000000" charset="0"/>
            </a:endParaRPr>
          </a:p>
          <a:p>
            <a:endParaRPr lang="en-US" sz="2400">
              <a:latin typeface="Arrus-Black" panose="02020500000000000000" charset="0"/>
              <a:cs typeface="Arrus-Black" panose="02020500000000000000" charset="0"/>
            </a:endParaRPr>
          </a:p>
          <a:p>
            <a:r>
              <a:rPr lang="en-US" sz="2400">
                <a:latin typeface="Arrus-Black" panose="02020500000000000000" charset="0"/>
                <a:cs typeface="Arrus-Black" panose="02020500000000000000" charset="0"/>
              </a:rPr>
              <a:t> </a:t>
            </a:r>
            <a:endParaRPr lang="en-US" sz="2400">
              <a:latin typeface="Arrus-Black" panose="02020500000000000000" charset="0"/>
              <a:cs typeface="Arrus-Black" panose="02020500000000000000" charset="0"/>
            </a:endParaRPr>
          </a:p>
        </p:txBody>
      </p:sp>
      <p:pic>
        <p:nvPicPr>
          <p:cNvPr id="4" name="Picture 3"/>
          <p:cNvPicPr>
            <a:picLocks noChangeAspect="1"/>
          </p:cNvPicPr>
          <p:nvPr/>
        </p:nvPicPr>
        <p:blipFill>
          <a:blip r:embed="rId2"/>
          <a:stretch>
            <a:fillRect/>
          </a:stretch>
        </p:blipFill>
        <p:spPr>
          <a:xfrm>
            <a:off x="616585" y="2767330"/>
            <a:ext cx="3218180" cy="30518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2281238" y="2830195"/>
            <a:ext cx="7626985" cy="1938020"/>
          </a:xfrm>
          <a:prstGeom prst="rect">
            <a:avLst/>
          </a:prstGeom>
          <a:noFill/>
          <a:ln>
            <a:noFill/>
          </a:ln>
        </p:spPr>
        <p:txBody>
          <a:bodyPr wrap="none" rtlCol="0" anchor="t">
            <a:spAutoFit/>
          </a:bodyPr>
          <a:p>
            <a:pPr algn="ctr"/>
            <a:r>
              <a:rPr lang="en-US" altLang="zh-CN" sz="3000" b="1">
                <a:solidFill>
                  <a:schemeClr val="tx1"/>
                </a:solidFill>
                <a:effectLst>
                  <a:outerShdw blurRad="38100" dist="19050" dir="2700000" algn="tl" rotWithShape="0">
                    <a:schemeClr val="dk1">
                      <a:alpha val="40000"/>
                    </a:schemeClr>
                  </a:outerShdw>
                </a:effectLst>
              </a:rPr>
              <a:t>DẶN DÒ: </a:t>
            </a:r>
            <a:endParaRPr lang="en-US" altLang="zh-CN" sz="3000" b="1">
              <a:solidFill>
                <a:schemeClr val="tx1"/>
              </a:solidFill>
              <a:effectLst>
                <a:outerShdw blurRad="38100" dist="19050" dir="2700000" algn="tl" rotWithShape="0">
                  <a:schemeClr val="dk1">
                    <a:alpha val="40000"/>
                  </a:schemeClr>
                </a:outerShdw>
              </a:effectLst>
            </a:endParaRPr>
          </a:p>
          <a:p>
            <a:pPr algn="ctr"/>
            <a:endParaRPr lang="en-US" altLang="zh-CN" sz="3000" b="1">
              <a:solidFill>
                <a:schemeClr val="tx1"/>
              </a:solidFill>
              <a:effectLst>
                <a:outerShdw blurRad="38100" dist="19050" dir="2700000" algn="tl" rotWithShape="0">
                  <a:schemeClr val="dk1">
                    <a:alpha val="40000"/>
                  </a:schemeClr>
                </a:outerShdw>
              </a:effectLst>
            </a:endParaRPr>
          </a:p>
          <a:p>
            <a:pPr marL="457200" indent="-457200" algn="l">
              <a:buFont typeface="Arial" panose="020B0604020202020204" pitchFamily="34" charset="0"/>
              <a:buChar char="•"/>
            </a:pPr>
            <a:r>
              <a:rPr lang="en-US" altLang="zh-CN" sz="3000" b="1">
                <a:solidFill>
                  <a:schemeClr val="tx1"/>
                </a:solidFill>
                <a:effectLst>
                  <a:outerShdw blurRad="38100" dist="19050" dir="2700000" algn="tl" rotWithShape="0">
                    <a:schemeClr val="dk1">
                      <a:alpha val="40000"/>
                    </a:schemeClr>
                  </a:outerShdw>
                </a:effectLst>
              </a:rPr>
              <a:t>HỌC SINH XEM LẠI BÀI CŨ </a:t>
            </a:r>
            <a:endParaRPr lang="en-US" altLang="zh-CN" sz="3000" b="1">
              <a:solidFill>
                <a:schemeClr val="tx1"/>
              </a:solidFill>
              <a:effectLst>
                <a:outerShdw blurRad="38100" dist="19050" dir="2700000" algn="tl" rotWithShape="0">
                  <a:schemeClr val="dk1">
                    <a:alpha val="40000"/>
                  </a:schemeClr>
                </a:outerShdw>
              </a:effectLst>
            </a:endParaRPr>
          </a:p>
          <a:p>
            <a:pPr marL="457200" indent="-457200" algn="l">
              <a:buFont typeface="Arial" panose="020B0604020202020204" pitchFamily="34" charset="0"/>
              <a:buChar char="•"/>
            </a:pPr>
            <a:r>
              <a:rPr lang="en-US" altLang="zh-CN" sz="3000" b="1">
                <a:solidFill>
                  <a:schemeClr val="tx1"/>
                </a:solidFill>
                <a:effectLst>
                  <a:outerShdw blurRad="38100" dist="19050" dir="2700000" algn="tl" rotWithShape="0">
                    <a:schemeClr val="dk1">
                      <a:alpha val="40000"/>
                    </a:schemeClr>
                  </a:outerShdw>
                </a:effectLst>
              </a:rPr>
              <a:t>XEM TRƯỚC BÀI MỚI TRONG PHẦN HỌC LIỆU</a:t>
            </a:r>
            <a:endParaRPr lang="en-US" altLang="zh-CN" sz="30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118745" y="1834515"/>
            <a:ext cx="7249160" cy="3753485"/>
          </a:xfrm>
          <a:prstGeom prst="rect">
            <a:avLst/>
          </a:prstGeom>
          <a:noFill/>
          <a:ln w="9525">
            <a:noFill/>
            <a:miter lim="800000"/>
          </a:ln>
          <a:effectLst/>
        </p:spPr>
        <p:txBody>
          <a:bodyPr vert="horz" wrap="square" lIns="91440" tIns="45720" rIns="91440" bIns="45720" numCol="1" anchor="t" anchorCtr="0" compatLnSpc="1">
            <a:spAutoFit/>
          </a:bodyPr>
          <a:lstStyle/>
          <a:p>
            <a:pPr marL="342900" marR="0" indent="-342900" defTabSz="914400" fontAlgn="base">
              <a:lnSpc>
                <a:spcPct val="170000"/>
              </a:lnSpc>
              <a:spcBef>
                <a:spcPct val="0"/>
              </a:spcBef>
              <a:spcAft>
                <a:spcPct val="0"/>
              </a:spcAft>
              <a:buClrTx/>
              <a:buSzTx/>
              <a:buFont typeface="Arial" panose="020B0604020202020204" pitchFamily="34" charset="0"/>
              <a:buChar char="•"/>
            </a:pPr>
            <a:r>
              <a:rPr kumimoji="1" lang="en-US" altLang="ko-KR" dirty="0">
                <a:solidFill>
                  <a:schemeClr val="bg1"/>
                </a:solidFill>
                <a:latin typeface="+mj-lt"/>
                <a:cs typeface="Gulim" panose="020B0600000101010101" pitchFamily="50" charset="-127"/>
              </a:rPr>
              <a:t>Kỹ thuật di chuyển trong cầu lông là một trong những </a:t>
            </a:r>
            <a:endParaRPr kumimoji="1" lang="en-US" altLang="ko-KR" dirty="0">
              <a:solidFill>
                <a:schemeClr val="bg1"/>
              </a:solidFill>
              <a:latin typeface="+mj-lt"/>
              <a:cs typeface="Gulim" panose="020B0600000101010101" pitchFamily="50" charset="-127"/>
            </a:endParaRPr>
          </a:p>
          <a:p>
            <a:pPr marR="0" indent="0" defTabSz="914400" fontAlgn="base">
              <a:lnSpc>
                <a:spcPct val="170000"/>
              </a:lnSpc>
              <a:spcBef>
                <a:spcPct val="0"/>
              </a:spcBef>
              <a:spcAft>
                <a:spcPct val="0"/>
              </a:spcAft>
              <a:buClrTx/>
              <a:buSzTx/>
              <a:buFont typeface="+mj-lt"/>
              <a:buNone/>
            </a:pPr>
            <a:r>
              <a:rPr kumimoji="1" lang="en-US" altLang="ko-KR" dirty="0">
                <a:solidFill>
                  <a:schemeClr val="bg1"/>
                </a:solidFill>
                <a:latin typeface="+mj-lt"/>
                <a:cs typeface="Gulim" panose="020B0600000101010101" pitchFamily="50" charset="-127"/>
              </a:rPr>
              <a:t>kỹ thuật cơ bản vô cùng quan trọng trong bộ môn thể thao này.</a:t>
            </a:r>
            <a:endParaRPr kumimoji="1" lang="en-US" altLang="ko-KR" dirty="0">
              <a:solidFill>
                <a:schemeClr val="bg1"/>
              </a:solidFill>
              <a:latin typeface="+mj-lt"/>
              <a:cs typeface="Gulim" panose="020B0600000101010101" pitchFamily="50" charset="-127"/>
            </a:endParaRPr>
          </a:p>
          <a:p>
            <a:pPr marL="342900" marR="0" indent="-342900" defTabSz="914400" fontAlgn="base">
              <a:lnSpc>
                <a:spcPct val="170000"/>
              </a:lnSpc>
              <a:spcBef>
                <a:spcPct val="0"/>
              </a:spcBef>
              <a:spcAft>
                <a:spcPct val="0"/>
              </a:spcAft>
              <a:buClrTx/>
              <a:buSzTx/>
              <a:buFont typeface="Arial" panose="020B0604020202020204" pitchFamily="34" charset="0"/>
              <a:buChar char="•"/>
            </a:pPr>
            <a:r>
              <a:rPr kumimoji="1" lang="en-US" altLang="ko-KR" dirty="0">
                <a:solidFill>
                  <a:schemeClr val="bg1"/>
                </a:solidFill>
                <a:latin typeface="+mj-lt"/>
                <a:cs typeface="Gulim" panose="020B0600000101010101" pitchFamily="50" charset="-127"/>
              </a:rPr>
              <a:t>Nếu không di chuyển chính xác, những kỹ thuật đánh cầu </a:t>
            </a:r>
            <a:endParaRPr kumimoji="1" lang="en-US" altLang="ko-KR" dirty="0">
              <a:solidFill>
                <a:schemeClr val="bg1"/>
              </a:solidFill>
              <a:latin typeface="+mj-lt"/>
              <a:cs typeface="Gulim" panose="020B0600000101010101" pitchFamily="50" charset="-127"/>
            </a:endParaRPr>
          </a:p>
          <a:p>
            <a:pPr marR="0" indent="0" defTabSz="914400" fontAlgn="base">
              <a:lnSpc>
                <a:spcPct val="170000"/>
              </a:lnSpc>
              <a:spcBef>
                <a:spcPct val="0"/>
              </a:spcBef>
              <a:spcAft>
                <a:spcPct val="0"/>
              </a:spcAft>
              <a:buClrTx/>
              <a:buSzTx/>
              <a:buFont typeface="+mj-lt"/>
              <a:buNone/>
            </a:pPr>
            <a:r>
              <a:rPr kumimoji="1" lang="en-US" altLang="ko-KR" dirty="0">
                <a:solidFill>
                  <a:schemeClr val="bg1"/>
                </a:solidFill>
                <a:latin typeface="+mj-lt"/>
                <a:cs typeface="Gulim" panose="020B0600000101010101" pitchFamily="50" charset="-127"/>
              </a:rPr>
              <a:t>sẽ bị ảnh hưởng rất lớn. </a:t>
            </a:r>
            <a:endParaRPr kumimoji="1" lang="en-US" altLang="ko-KR" dirty="0">
              <a:solidFill>
                <a:schemeClr val="bg1"/>
              </a:solidFill>
              <a:latin typeface="+mj-lt"/>
              <a:cs typeface="Gulim" panose="020B0600000101010101" pitchFamily="50" charset="-127"/>
            </a:endParaRPr>
          </a:p>
          <a:p>
            <a:pPr marL="342900" marR="0" indent="-342900" defTabSz="914400" fontAlgn="base">
              <a:lnSpc>
                <a:spcPct val="170000"/>
              </a:lnSpc>
              <a:spcBef>
                <a:spcPct val="0"/>
              </a:spcBef>
              <a:spcAft>
                <a:spcPct val="0"/>
              </a:spcAft>
              <a:buClrTx/>
              <a:buSzTx/>
              <a:buFont typeface="Arial" panose="020B0604020202020204" pitchFamily="34" charset="0"/>
              <a:buChar char="•"/>
            </a:pPr>
            <a:r>
              <a:rPr kumimoji="1" lang="en-US" altLang="ko-KR" dirty="0">
                <a:solidFill>
                  <a:schemeClr val="bg1"/>
                </a:solidFill>
                <a:latin typeface="+mj-lt"/>
                <a:cs typeface="Gulim" panose="020B0600000101010101" pitchFamily="50" charset="-127"/>
              </a:rPr>
              <a:t>Chính vì vậy, chúng ta cần học tập và nắm vững bộ pháp di </a:t>
            </a:r>
            <a:endParaRPr kumimoji="1" lang="en-US" altLang="ko-KR" dirty="0">
              <a:solidFill>
                <a:schemeClr val="bg1"/>
              </a:solidFill>
              <a:latin typeface="+mj-lt"/>
              <a:cs typeface="Gulim" panose="020B0600000101010101" pitchFamily="50" charset="-127"/>
            </a:endParaRPr>
          </a:p>
          <a:p>
            <a:pPr marR="0" indent="0" defTabSz="914400" fontAlgn="base">
              <a:lnSpc>
                <a:spcPct val="170000"/>
              </a:lnSpc>
              <a:spcBef>
                <a:spcPct val="0"/>
              </a:spcBef>
              <a:spcAft>
                <a:spcPct val="0"/>
              </a:spcAft>
              <a:buClrTx/>
              <a:buSzTx/>
              <a:buFont typeface="Arial" panose="020B0604020202020204" pitchFamily="34" charset="0"/>
              <a:buNone/>
            </a:pPr>
            <a:r>
              <a:rPr kumimoji="1" lang="en-US" altLang="ko-KR" dirty="0">
                <a:solidFill>
                  <a:schemeClr val="bg1"/>
                </a:solidFill>
                <a:latin typeface="+mj-lt"/>
                <a:cs typeface="Gulim" panose="020B0600000101010101" pitchFamily="50" charset="-127"/>
              </a:rPr>
              <a:t>chuyển trong môn cầu lông để có thể đánh cầu lông tốt hơn.</a:t>
            </a:r>
            <a:endParaRPr kumimoji="1" lang="en-US" altLang="ko-KR" dirty="0">
              <a:solidFill>
                <a:schemeClr val="bg1"/>
              </a:solidFill>
              <a:latin typeface="+mj-lt"/>
              <a:cs typeface="Gulim" panose="020B0600000101010101" pitchFamily="50" charset="-127"/>
            </a:endParaRPr>
          </a:p>
          <a:p>
            <a:pPr marR="0" indent="0" defTabSz="914400" fontAlgn="base">
              <a:lnSpc>
                <a:spcPct val="170000"/>
              </a:lnSpc>
              <a:spcBef>
                <a:spcPct val="0"/>
              </a:spcBef>
              <a:spcAft>
                <a:spcPct val="0"/>
              </a:spcAft>
              <a:buClrTx/>
              <a:buSzTx/>
              <a:buFont typeface="+mj-lt"/>
              <a:buNone/>
            </a:pPr>
            <a:endParaRPr kumimoji="1" lang="en-US" altLang="ko-KR" dirty="0">
              <a:solidFill>
                <a:schemeClr val="bg1"/>
              </a:solidFill>
              <a:latin typeface="+mj-lt"/>
              <a:cs typeface="Gulim" panose="020B0600000101010101" pitchFamily="50" charset="-127"/>
            </a:endParaRPr>
          </a:p>
        </p:txBody>
      </p:sp>
      <p:grpSp>
        <p:nvGrpSpPr>
          <p:cNvPr id="2" name="그룹 1"/>
          <p:cNvGrpSpPr/>
          <p:nvPr/>
        </p:nvGrpSpPr>
        <p:grpSpPr>
          <a:xfrm>
            <a:off x="481255" y="1045195"/>
            <a:ext cx="4953000" cy="707886"/>
            <a:chOff x="612065" y="1478265"/>
            <a:chExt cx="4953000" cy="707886"/>
          </a:xfrm>
        </p:grpSpPr>
        <p:sp>
          <p:nvSpPr>
            <p:cNvPr id="14" name="Text Box 4"/>
            <p:cNvSpPr txBox="1">
              <a:spLocks noChangeArrowheads="1"/>
            </p:cNvSpPr>
            <p:nvPr/>
          </p:nvSpPr>
          <p:spPr bwMode="auto">
            <a:xfrm>
              <a:off x="612065" y="1478265"/>
              <a:ext cx="936104" cy="707886"/>
            </a:xfrm>
            <a:prstGeom prst="rect">
              <a:avLst/>
            </a:prstGeom>
            <a:noFill/>
            <a:ln w="38100">
              <a:noFill/>
              <a:miter lim="800000"/>
            </a:ln>
            <a:effectLst/>
          </p:spPr>
          <p:txBody>
            <a:bodyPr vert="horz" wrap="square" lIns="91440" tIns="45720" rIns="91440" bIns="45720" numCol="1" anchor="t" anchorCtr="0" compatLnSpc="1">
              <a:spAutoFit/>
            </a:bodyPr>
            <a:lstStyle/>
            <a:p>
              <a:pPr algn="ctr" fontAlgn="base">
                <a:spcBef>
                  <a:spcPct val="0"/>
                </a:spcBef>
                <a:spcAft>
                  <a:spcPct val="0"/>
                </a:spcAft>
              </a:pPr>
              <a:r>
                <a:rPr kumimoji="1" lang="en-US" altLang="ko-KR" sz="4000" b="1" dirty="0" smtClean="0">
                  <a:solidFill>
                    <a:srgbClr val="9BC728"/>
                  </a:solidFill>
                  <a:latin typeface="+mj-lt"/>
                  <a:ea typeface="Malgun Gothic" panose="020B0503020000020004" pitchFamily="50" charset="-127"/>
                  <a:cs typeface="Gulim" panose="020B0600000101010101" pitchFamily="50" charset="-127"/>
                </a:rPr>
                <a:t>01</a:t>
              </a:r>
              <a:endParaRPr kumimoji="1" lang="ko-KR" altLang="ko-KR" sz="4000" b="1" dirty="0">
                <a:solidFill>
                  <a:srgbClr val="9BC728"/>
                </a:solidFill>
                <a:latin typeface="+mj-lt"/>
                <a:ea typeface="Malgun Gothic" panose="020B0503020000020004" pitchFamily="50" charset="-127"/>
                <a:cs typeface="Gulim" panose="020B0600000101010101" pitchFamily="50" charset="-127"/>
              </a:endParaRPr>
            </a:p>
          </p:txBody>
        </p:sp>
        <p:sp>
          <p:nvSpPr>
            <p:cNvPr id="15" name="직사각형 14"/>
            <p:cNvSpPr/>
            <p:nvPr/>
          </p:nvSpPr>
          <p:spPr>
            <a:xfrm>
              <a:off x="1414705" y="1710040"/>
              <a:ext cx="4150360" cy="245110"/>
            </a:xfrm>
            <a:prstGeom prst="rect">
              <a:avLst/>
            </a:prstGeom>
            <a:noFill/>
          </p:spPr>
          <p:txBody>
            <a:bodyPr wrap="square">
              <a:spAutoFit/>
            </a:bodyPr>
            <a:lstStyle/>
            <a:p>
              <a:pPr lvl="0">
                <a:lnSpc>
                  <a:spcPts val="1200"/>
                </a:lnSpc>
                <a:defRPr/>
              </a:pPr>
              <a:r>
                <a:rPr lang="en-US" altLang="ko-KR" sz="2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rus-Black" panose="02020500000000000000" charset="0"/>
                  <a:cs typeface="Arrus-Black" panose="02020500000000000000" charset="0"/>
                  <a:sym typeface="+mn-ea"/>
                </a:rPr>
                <a:t> CÁC TƯ THẾ CƠ BẢN</a:t>
              </a:r>
              <a:endParaRPr lang="en-US" altLang="ko-KR" sz="2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rus-Black" panose="02020500000000000000" charset="0"/>
                <a:cs typeface="Arrus-Black" panose="02020500000000000000" charset="0"/>
                <a:sym typeface="+mn-ea"/>
              </a:endParaRPr>
            </a:p>
          </p:txBody>
        </p:sp>
      </p:grpSp>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NĂM HỌC: 2021 - 2022 </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tx1"/>
                </a:solidFill>
                <a:effectLst>
                  <a:outerShdw blurRad="38100" dist="19050" dir="2700000" algn="tl" rotWithShape="0">
                    <a:schemeClr val="dk1">
                      <a:alpha val="40000"/>
                    </a:schemeClr>
                  </a:outerShdw>
                </a:effectLst>
              </a:rPr>
              <a:t>GV: LÊ VĂN TUẤN CƯỜNG</a:t>
            </a:r>
            <a:endParaRPr lang="en-US" altLang="zh-CN" sz="1500" b="1">
              <a:solidFill>
                <a:schemeClr val="tx1"/>
              </a:solidFill>
              <a:effectLst>
                <a:outerShdw blurRad="38100" dist="19050" dir="2700000" algn="tl" rotWithShape="0">
                  <a:schemeClr val="dk1">
                    <a:alpha val="40000"/>
                  </a:schemeClr>
                </a:outerShdw>
              </a:effectLst>
            </a:endParaRPr>
          </a:p>
        </p:txBody>
      </p:sp>
      <p:sp>
        <p:nvSpPr>
          <p:cNvPr id="29" name="Text Box 28"/>
          <p:cNvSpPr txBox="1"/>
          <p:nvPr/>
        </p:nvSpPr>
        <p:spPr>
          <a:xfrm>
            <a:off x="2979420" y="193675"/>
            <a:ext cx="7054215" cy="645160"/>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1012190" cy="1012190"/>
          </a:xfrm>
          <a:prstGeom prst="rect">
            <a:avLst/>
          </a:prstGeom>
        </p:spPr>
      </p:pic>
      <p:sp>
        <p:nvSpPr>
          <p:cNvPr id="3" name="Text Box 2"/>
          <p:cNvSpPr txBox="1"/>
          <p:nvPr/>
        </p:nvSpPr>
        <p:spPr>
          <a:xfrm>
            <a:off x="179070" y="5067935"/>
            <a:ext cx="11803380" cy="1137285"/>
          </a:xfrm>
          <a:prstGeom prst="rect">
            <a:avLst/>
          </a:prstGeom>
          <a:noFill/>
        </p:spPr>
        <p:txBody>
          <a:bodyPr wrap="square" rtlCol="0" anchor="t">
            <a:spAutoFit/>
          </a:bodyPr>
          <a:p>
            <a:pPr marL="342900" marR="0" indent="-342900" defTabSz="914400" fontAlgn="base">
              <a:lnSpc>
                <a:spcPct val="170000"/>
              </a:lnSpc>
              <a:spcBef>
                <a:spcPct val="0"/>
              </a:spcBef>
              <a:spcAft>
                <a:spcPct val="0"/>
              </a:spcAft>
              <a:buClrTx/>
              <a:buSzTx/>
              <a:buFont typeface="Arial" panose="020B0604020202020204" pitchFamily="34" charset="0"/>
              <a:buChar char="•"/>
            </a:pPr>
            <a:r>
              <a:rPr kumimoji="1" lang="en-US" altLang="ko-KR" dirty="0">
                <a:solidFill>
                  <a:schemeClr val="bg1"/>
                </a:solidFill>
                <a:latin typeface="+mj-lt"/>
                <a:cs typeface="Gulim" panose="020B0600000101010101" pitchFamily="50" charset="-127"/>
                <a:sym typeface="+mn-ea"/>
              </a:rPr>
              <a:t>Kỹ thuật di chuyển trong cầu lông được chia thành 3 cách chính, được áp</a:t>
            </a:r>
            <a:endParaRPr kumimoji="1" lang="en-US" altLang="ko-KR" dirty="0">
              <a:solidFill>
                <a:schemeClr val="bg1"/>
              </a:solidFill>
              <a:latin typeface="+mj-lt"/>
              <a:cs typeface="Gulim" panose="020B0600000101010101" pitchFamily="50" charset="-127"/>
              <a:sym typeface="+mn-ea"/>
            </a:endParaRPr>
          </a:p>
          <a:p>
            <a:pPr marR="0" indent="0" defTabSz="914400" fontAlgn="base">
              <a:lnSpc>
                <a:spcPct val="170000"/>
              </a:lnSpc>
              <a:spcBef>
                <a:spcPct val="0"/>
              </a:spcBef>
              <a:spcAft>
                <a:spcPct val="0"/>
              </a:spcAft>
              <a:buClrTx/>
              <a:buSzTx/>
              <a:buFont typeface="Arial" panose="020B0604020202020204" pitchFamily="34" charset="0"/>
              <a:buNone/>
            </a:pPr>
            <a:r>
              <a:rPr kumimoji="1" lang="en-US" altLang="ko-KR" dirty="0">
                <a:solidFill>
                  <a:schemeClr val="bg1"/>
                </a:solidFill>
                <a:latin typeface="+mj-lt"/>
                <a:cs typeface="Gulim" panose="020B0600000101010101" pitchFamily="50" charset="-127"/>
                <a:sym typeface="+mn-ea"/>
              </a:rPr>
              <a:t> dụng trong cả đánh đơn và đánh đôi (đôi nam, đôi nữ, đôi nam nữ).</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3"/>
          <p:cNvSpPr>
            <a:spLocks noGrp="1"/>
          </p:cNvSpPr>
          <p:nvPr>
            <p:ph idx="1"/>
          </p:nvPr>
        </p:nvSpPr>
        <p:spPr>
          <a:xfrm>
            <a:off x="579120" y="1337310"/>
            <a:ext cx="10932795" cy="4824730"/>
          </a:xfrm>
        </p:spPr>
        <p:txBody>
          <a:bodyPr>
            <a:noAutofit/>
          </a:bodyPr>
          <a:lstStyle/>
          <a:p>
            <a:pPr algn="just">
              <a:lnSpc>
                <a:spcPct val="110000"/>
              </a:lnSpc>
            </a:pPr>
            <a:r>
              <a:rPr lang="en-US" altLang="ko-KR" sz="2400" dirty="0">
                <a:solidFill>
                  <a:schemeClr val="bg1"/>
                </a:solidFill>
                <a:effectLst>
                  <a:innerShdw blurRad="63500" dist="50800" dir="13500000">
                    <a:srgbClr val="000000">
                      <a:alpha val="50000"/>
                    </a:srgbClr>
                  </a:innerShdw>
                </a:effectLst>
              </a:rPr>
              <a:t>	Di chuyển đơn là khi di chuyển chỉ thay đổi một chân còn chân kia vẫn giữ vững làm trụ. Kỹ thuật này được áp dụng nhiều trong trường hợp đánh cầu bên phải, bên trái, vụt cầu khi đầu đối phương đánh sang rơi gần người.  Có thể nói,  di chuyển đơn    bước là kỹ thuật di chuyển phòng thủ hiệu quả nhất, khi đối phương vụt mạnh gần người.</a:t>
            </a:r>
            <a:endParaRPr lang="en-US" altLang="ko-KR" sz="2400" dirty="0">
              <a:solidFill>
                <a:schemeClr val="bg1"/>
              </a:solidFill>
              <a:effectLst>
                <a:innerShdw blurRad="63500" dist="50800" dir="13500000">
                  <a:srgbClr val="000000">
                    <a:alpha val="50000"/>
                  </a:srgbClr>
                </a:innerShdw>
              </a:effectLst>
            </a:endParaRPr>
          </a:p>
          <a:p>
            <a:pPr algn="just">
              <a:lnSpc>
                <a:spcPct val="110000"/>
              </a:lnSpc>
              <a:buFont typeface="Wingdings" panose="05000000000000000000" charset="0"/>
              <a:buChar char="v"/>
            </a:pPr>
            <a:r>
              <a:rPr lang="en-US" altLang="ko-KR" sz="2400" dirty="0">
                <a:solidFill>
                  <a:schemeClr val="bg1"/>
                </a:solidFill>
                <a:effectLst>
                  <a:innerShdw blurRad="63500" dist="50800" dir="13500000">
                    <a:srgbClr val="000000">
                      <a:alpha val="50000"/>
                    </a:srgbClr>
                  </a:innerShdw>
                </a:effectLst>
              </a:rPr>
              <a:t>	Tư thế chuẩn bị khi di chuyển đơn bước</a:t>
            </a:r>
            <a:endParaRPr lang="en-US" altLang="ko-KR" sz="2400" dirty="0">
              <a:solidFill>
                <a:schemeClr val="bg1"/>
              </a:solidFill>
              <a:effectLst>
                <a:innerShdw blurRad="63500" dist="50800" dir="13500000">
                  <a:srgbClr val="000000">
                    <a:alpha val="50000"/>
                  </a:srgbClr>
                </a:innerShdw>
              </a:effectLst>
            </a:endParaRPr>
          </a:p>
          <a:p>
            <a:pPr algn="just">
              <a:lnSpc>
                <a:spcPct val="110000"/>
              </a:lnSpc>
              <a:buFont typeface="Wingdings" panose="05000000000000000000" charset="0"/>
              <a:buChar char="ü"/>
            </a:pPr>
            <a:r>
              <a:rPr lang="en-US" altLang="ko-KR" sz="2400" dirty="0">
                <a:solidFill>
                  <a:schemeClr val="bg1"/>
                </a:solidFill>
                <a:effectLst>
                  <a:innerShdw blurRad="63500" dist="50800" dir="13500000">
                    <a:srgbClr val="000000">
                      <a:alpha val="50000"/>
                    </a:srgbClr>
                  </a:innerShdw>
                </a:effectLst>
              </a:rPr>
              <a:t>2 chân dang rộng bằng vai</a:t>
            </a:r>
            <a:endParaRPr lang="en-US" altLang="ko-KR" sz="2400" dirty="0">
              <a:solidFill>
                <a:schemeClr val="bg1"/>
              </a:solidFill>
              <a:effectLst>
                <a:innerShdw blurRad="63500" dist="50800" dir="13500000">
                  <a:srgbClr val="000000">
                    <a:alpha val="50000"/>
                  </a:srgbClr>
                </a:innerShdw>
              </a:effectLst>
            </a:endParaRPr>
          </a:p>
          <a:p>
            <a:pPr algn="just">
              <a:lnSpc>
                <a:spcPct val="110000"/>
              </a:lnSpc>
              <a:buFont typeface="Wingdings" panose="05000000000000000000" charset="0"/>
              <a:buChar char="ü"/>
            </a:pPr>
            <a:r>
              <a:rPr lang="en-US" altLang="ko-KR" sz="2400" dirty="0">
                <a:solidFill>
                  <a:schemeClr val="bg1"/>
                </a:solidFill>
                <a:effectLst>
                  <a:innerShdw blurRad="63500" dist="50800" dir="13500000">
                    <a:srgbClr val="000000">
                      <a:alpha val="50000"/>
                    </a:srgbClr>
                  </a:innerShdw>
                </a:effectLst>
              </a:rPr>
              <a:t>2 gối khuỵu, trọng tâm hạ thấp</a:t>
            </a:r>
            <a:endParaRPr lang="en-US" altLang="ko-KR" sz="2400" dirty="0">
              <a:solidFill>
                <a:schemeClr val="bg1"/>
              </a:solidFill>
              <a:effectLst>
                <a:innerShdw blurRad="63500" dist="50800" dir="13500000">
                  <a:srgbClr val="000000">
                    <a:alpha val="50000"/>
                  </a:srgbClr>
                </a:innerShdw>
              </a:effectLst>
            </a:endParaRPr>
          </a:p>
          <a:p>
            <a:pPr algn="just">
              <a:lnSpc>
                <a:spcPct val="110000"/>
              </a:lnSpc>
              <a:buFont typeface="Wingdings" panose="05000000000000000000" charset="0"/>
              <a:buChar char="ü"/>
            </a:pPr>
            <a:r>
              <a:rPr lang="en-US" altLang="ko-KR" sz="2400" dirty="0">
                <a:solidFill>
                  <a:schemeClr val="bg1"/>
                </a:solidFill>
                <a:effectLst>
                  <a:innerShdw blurRad="63500" dist="50800" dir="13500000">
                    <a:srgbClr val="000000">
                      <a:alpha val="50000"/>
                    </a:srgbClr>
                  </a:innerShdw>
                </a:effectLst>
              </a:rPr>
              <a:t>Người hơi đổ về phía trước, mắt nhìn thẳng, 2 tay co để phía trước.</a:t>
            </a:r>
            <a:endParaRPr lang="en-US" altLang="ko-KR" sz="2400" dirty="0">
              <a:solidFill>
                <a:schemeClr val="bg1"/>
              </a:solidFill>
              <a:effectLst>
                <a:innerShdw blurRad="63500" dist="50800" dir="13500000">
                  <a:srgbClr val="000000">
                    <a:alpha val="50000"/>
                  </a:srgbClr>
                </a:innerShdw>
              </a:effectLst>
            </a:endParaRPr>
          </a:p>
          <a:p>
            <a:pPr algn="just">
              <a:lnSpc>
                <a:spcPct val="110000"/>
              </a:lnSpc>
              <a:buFont typeface="Wingdings" panose="05000000000000000000" charset="0"/>
              <a:buChar char="ü"/>
            </a:pPr>
            <a:r>
              <a:rPr lang="en-US" altLang="ko-KR" sz="2400" dirty="0">
                <a:solidFill>
                  <a:schemeClr val="bg1"/>
                </a:solidFill>
                <a:effectLst>
                  <a:innerShdw blurRad="63500" dist="50800" dir="13500000">
                    <a:srgbClr val="000000">
                      <a:alpha val="50000"/>
                    </a:srgbClr>
                  </a:innerShdw>
                </a:effectLst>
              </a:rPr>
              <a:t>Từ tư thế này, chúng ta có 2 dạng di chuyển chính là: di chuyển sang ngang và đi </a:t>
            </a:r>
            <a:endParaRPr lang="en-US" altLang="ko-KR" sz="2400" dirty="0">
              <a:solidFill>
                <a:schemeClr val="bg1"/>
              </a:solidFill>
              <a:effectLst>
                <a:innerShdw blurRad="63500" dist="50800" dir="13500000">
                  <a:srgbClr val="000000">
                    <a:alpha val="50000"/>
                  </a:srgbClr>
                </a:innerShdw>
              </a:effectLst>
            </a:endParaRPr>
          </a:p>
          <a:p>
            <a:pPr marL="0" indent="0" algn="just">
              <a:lnSpc>
                <a:spcPct val="110000"/>
              </a:lnSpc>
              <a:buFont typeface="Wingdings" panose="05000000000000000000" charset="0"/>
            </a:pPr>
            <a:r>
              <a:rPr lang="en-US" altLang="ko-KR" sz="2400" dirty="0">
                <a:solidFill>
                  <a:schemeClr val="bg1"/>
                </a:solidFill>
                <a:effectLst>
                  <a:innerShdw blurRad="63500" dist="50800" dir="13500000">
                    <a:srgbClr val="000000">
                      <a:alpha val="50000"/>
                    </a:srgbClr>
                  </a:innerShdw>
                </a:effectLst>
              </a:rPr>
              <a:t>chuyển lùi sau</a:t>
            </a:r>
            <a:endParaRPr lang="en-US" altLang="ko-KR" sz="2400" dirty="0">
              <a:solidFill>
                <a:schemeClr val="bg1"/>
              </a:solidFill>
              <a:effectLst>
                <a:innerShdw blurRad="63500" dist="50800" dir="13500000">
                  <a:srgbClr val="000000">
                    <a:alpha val="50000"/>
                  </a:srgbClr>
                </a:innerShdw>
              </a:effectLst>
            </a:endParaRPr>
          </a:p>
        </p:txBody>
      </p:sp>
      <p:sp>
        <p:nvSpPr>
          <p:cNvPr id="2" name="제목 1"/>
          <p:cNvSpPr>
            <a:spLocks noGrp="1"/>
          </p:cNvSpPr>
          <p:nvPr>
            <p:ph type="title"/>
          </p:nvPr>
        </p:nvSpPr>
        <p:spPr>
          <a:xfrm>
            <a:off x="609520" y="739535"/>
            <a:ext cx="10971373" cy="798753"/>
          </a:xfrm>
        </p:spPr>
        <p:txBody>
          <a:bodyPr/>
          <a:lstStyle/>
          <a:p>
            <a:r>
              <a:rPr lang="en-US" altLang="ko-KR" dirty="0" smtClean="0"/>
              <a:t>Cách di chuyển đơn bước trong cầu lông</a:t>
            </a:r>
            <a:endParaRPr lang="en-US" altLang="ko-KR" dirty="0" smtClean="0"/>
          </a:p>
        </p:txBody>
      </p:sp>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829310" cy="8293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162175" y="1481455"/>
            <a:ext cx="9102725" cy="4483100"/>
          </a:xfrm>
          <a:prstGeom prst="roundRect">
            <a:avLst/>
          </a:prstGeom>
        </p:spPr>
      </p:pic>
      <p:sp>
        <p:nvSpPr>
          <p:cNvPr id="5" name="Rectangles 4"/>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2"/>
          <a:stretch>
            <a:fillRect/>
          </a:stretch>
        </p:blipFill>
        <p:spPr>
          <a:xfrm>
            <a:off x="179070" y="10160"/>
            <a:ext cx="829310" cy="829310"/>
          </a:xfrm>
          <a:prstGeom prst="rect">
            <a:avLst/>
          </a:prstGeom>
        </p:spPr>
      </p:pic>
      <p:sp>
        <p:nvSpPr>
          <p:cNvPr id="3" name="Rectangles 2"/>
          <p:cNvSpPr/>
          <p:nvPr/>
        </p:nvSpPr>
        <p:spPr>
          <a:xfrm>
            <a:off x="178753" y="631634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4" name="Text Box 3"/>
          <p:cNvSpPr txBox="1"/>
          <p:nvPr/>
        </p:nvSpPr>
        <p:spPr>
          <a:xfrm>
            <a:off x="3008630" y="20383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6" name="Picture 5" descr="logo_1"/>
          <p:cNvPicPr>
            <a:picLocks noChangeAspect="1"/>
          </p:cNvPicPr>
          <p:nvPr/>
        </p:nvPicPr>
        <p:blipFill>
          <a:blip r:embed="rId2"/>
          <a:stretch>
            <a:fillRect/>
          </a:stretch>
        </p:blipFill>
        <p:spPr>
          <a:xfrm>
            <a:off x="179070" y="20320"/>
            <a:ext cx="829310" cy="8293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5800725" y="1435735"/>
            <a:ext cx="6208395" cy="4817110"/>
          </a:xfrm>
          <a:prstGeom prst="rect">
            <a:avLst/>
          </a:prstGeom>
        </p:spPr>
      </p:pic>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3" name="Rectangles 2"/>
          <p:cNvSpPr/>
          <p:nvPr/>
        </p:nvSpPr>
        <p:spPr>
          <a:xfrm>
            <a:off x="178753" y="631634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4" name="Text Box 3"/>
          <p:cNvSpPr txBox="1"/>
          <p:nvPr/>
        </p:nvSpPr>
        <p:spPr>
          <a:xfrm>
            <a:off x="3008630" y="20383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6" name="Picture 5" descr="logo_1"/>
          <p:cNvPicPr>
            <a:picLocks noChangeAspect="1"/>
          </p:cNvPicPr>
          <p:nvPr/>
        </p:nvPicPr>
        <p:blipFill>
          <a:blip r:embed="rId2"/>
          <a:stretch>
            <a:fillRect/>
          </a:stretch>
        </p:blipFill>
        <p:spPr>
          <a:xfrm>
            <a:off x="179070" y="20320"/>
            <a:ext cx="829310" cy="8293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s 10"/>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829310" cy="829310"/>
          </a:xfrm>
          <a:prstGeom prst="rect">
            <a:avLst/>
          </a:prstGeom>
        </p:spPr>
      </p:pic>
      <p:sp>
        <p:nvSpPr>
          <p:cNvPr id="3" name="Text Box 2"/>
          <p:cNvSpPr txBox="1"/>
          <p:nvPr/>
        </p:nvSpPr>
        <p:spPr>
          <a:xfrm>
            <a:off x="452755" y="1565910"/>
            <a:ext cx="11655425" cy="5064760"/>
          </a:xfrm>
          <a:prstGeom prst="rect">
            <a:avLst/>
          </a:prstGeom>
          <a:noFill/>
        </p:spPr>
        <p:txBody>
          <a:bodyPr wrap="square" rtlCol="0" anchor="t">
            <a:spAutoFit/>
          </a:bodyPr>
          <a:p>
            <a:pPr>
              <a:lnSpc>
                <a:spcPct val="110000"/>
              </a:lnSpc>
            </a:pPr>
            <a:r>
              <a:rPr lang="en-US" sz="2100" b="1">
                <a:latin typeface="Times New Roman" panose="02020603050405020304" charset="0"/>
                <a:cs typeface="Times New Roman" panose="02020603050405020304" charset="0"/>
              </a:rPr>
              <a:t>1. Di chuyển phải trái</a:t>
            </a:r>
            <a:endParaRPr lang="en-US" sz="2100" b="1">
              <a:latin typeface="Times New Roman" panose="02020603050405020304" charset="0"/>
              <a:cs typeface="Times New Roman" panose="02020603050405020304" charset="0"/>
            </a:endParaRPr>
          </a:p>
          <a:p>
            <a:pPr>
              <a:lnSpc>
                <a:spcPct val="110000"/>
              </a:lnSpc>
            </a:pPr>
            <a:r>
              <a:rPr lang="en-US" sz="2100" b="1">
                <a:latin typeface="Times New Roman" panose="02020603050405020304" charset="0"/>
                <a:cs typeface="Times New Roman" panose="02020603050405020304" charset="0"/>
              </a:rPr>
              <a:t>a. Di chuyển phải – lên lưới chếch bên phải</a:t>
            </a:r>
            <a:endParaRPr lang="en-US" sz="2100" b="1">
              <a:latin typeface="Times New Roman" panose="02020603050405020304" charset="0"/>
              <a:cs typeface="Times New Roman" panose="02020603050405020304" charset="0"/>
            </a:endParaRPr>
          </a:p>
          <a:p>
            <a:pPr>
              <a:lnSpc>
                <a:spcPct val="110000"/>
              </a:lnSpc>
            </a:pPr>
            <a:r>
              <a:rPr lang="en-US" sz="2100" b="1">
                <a:latin typeface="Times New Roman" panose="02020603050405020304" charset="0"/>
                <a:cs typeface="Times New Roman" panose="02020603050405020304" charset="0"/>
              </a:rPr>
              <a:t>Nếu vị trí đứng của vận động viên hơi lệch lên trên, có thể dùng hai bước chéo chân để di chuyển lên lưới.</a:t>
            </a:r>
            <a:endParaRPr lang="en-US" sz="2100" b="1">
              <a:latin typeface="Times New Roman" panose="02020603050405020304" charset="0"/>
              <a:cs typeface="Times New Roman" panose="02020603050405020304" charset="0"/>
            </a:endParaRPr>
          </a:p>
          <a:p>
            <a:pPr>
              <a:lnSpc>
                <a:spcPct val="110000"/>
              </a:lnSpc>
            </a:pPr>
            <a:r>
              <a:rPr lang="en-US" sz="2100" b="1">
                <a:latin typeface="Times New Roman" panose="02020603050405020304" charset="0"/>
                <a:cs typeface="Times New Roman" panose="02020603050405020304" charset="0"/>
              </a:rPr>
              <a:t>Bước chéo chân hai bước lên lưới chếch bên phải</a:t>
            </a:r>
            <a:endParaRPr lang="en-US" sz="2100" b="1">
              <a:latin typeface="Times New Roman" panose="02020603050405020304" charset="0"/>
              <a:cs typeface="Times New Roman" panose="02020603050405020304" charset="0"/>
            </a:endParaRPr>
          </a:p>
          <a:p>
            <a:pPr>
              <a:lnSpc>
                <a:spcPct val="110000"/>
              </a:lnSpc>
            </a:pPr>
            <a:r>
              <a:rPr lang="en-US" sz="2100" b="1">
                <a:latin typeface="Times New Roman" panose="02020603050405020304" charset="0"/>
                <a:cs typeface="Times New Roman" panose="02020603050405020304" charset="0"/>
              </a:rPr>
              <a:t>Nếu vị trí đứng của vận động viên lệch sau (gần đường biên ngang cuối sân) thì sử dụng kỹ thuật di  chuyển bước chéo chân 3 bước. Tức là chân phải bước 1 bước nhỏ ra phía trước sang phải, tiếp đó   chân trái bước chéo lên trước vượt qua chân phải, sau đó chân phải lại bước theo phương hướng đó một bước dài đến được vị trí cần đến.</a:t>
            </a:r>
            <a:endParaRPr lang="en-US" sz="2100" b="1">
              <a:latin typeface="Times New Roman" panose="02020603050405020304" charset="0"/>
              <a:cs typeface="Times New Roman" panose="02020603050405020304" charset="0"/>
            </a:endParaRPr>
          </a:p>
          <a:p>
            <a:pPr>
              <a:lnSpc>
                <a:spcPct val="110000"/>
              </a:lnSpc>
            </a:pPr>
            <a:r>
              <a:rPr lang="en-US" sz="2100" b="1">
                <a:latin typeface="Times New Roman" panose="02020603050405020304" charset="0"/>
                <a:cs typeface="Times New Roman" panose="02020603050405020304" charset="0"/>
              </a:rPr>
              <a:t>Để có thể tăng nhanh được tốc độ di chuyển lên lưới, còn có thể sử dụng bước đệm di chuyển lên sát lưới, tức là chân phải sau khi bước 1 bước nhỏ ra phía trước mũi bàn chân hướng sang phải, thì       chân trái nhanh chóng bước lên theo đến sau gót chân phải, lợi dụng sự đạp sau của cạnh trong bàn chân trái, chân phải bước vượt ra phía trước bên phải 1 bước dài.</a:t>
            </a:r>
            <a:endParaRPr lang="en-US" sz="2100" b="1">
              <a:latin typeface="Times New Roman" panose="02020603050405020304" charset="0"/>
              <a:cs typeface="Times New Roman" panose="02020603050405020304" charset="0"/>
            </a:endParaRPr>
          </a:p>
          <a:p>
            <a:pPr>
              <a:lnSpc>
                <a:spcPct val="110000"/>
              </a:lnSpc>
            </a:pPr>
            <a:endParaRPr lang="en-US" sz="2100" b="1">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321945" y="1532255"/>
            <a:ext cx="4239895" cy="2425065"/>
          </a:xfrm>
          <a:prstGeom prst="rect">
            <a:avLst/>
          </a:prstGeom>
        </p:spPr>
      </p:pic>
      <p:pic>
        <p:nvPicPr>
          <p:cNvPr id="6" name="Picture 5"/>
          <p:cNvPicPr>
            <a:picLocks noChangeAspect="1"/>
          </p:cNvPicPr>
          <p:nvPr/>
        </p:nvPicPr>
        <p:blipFill>
          <a:blip r:embed="rId2"/>
          <a:stretch>
            <a:fillRect/>
          </a:stretch>
        </p:blipFill>
        <p:spPr>
          <a:xfrm>
            <a:off x="4000500" y="1762125"/>
            <a:ext cx="4077335" cy="2270760"/>
          </a:xfrm>
          <a:prstGeom prst="rect">
            <a:avLst/>
          </a:prstGeom>
        </p:spPr>
      </p:pic>
      <p:pic>
        <p:nvPicPr>
          <p:cNvPr id="7" name="Picture 6"/>
          <p:cNvPicPr>
            <a:picLocks noChangeAspect="1"/>
          </p:cNvPicPr>
          <p:nvPr/>
        </p:nvPicPr>
        <p:blipFill>
          <a:blip r:embed="rId3"/>
          <a:stretch>
            <a:fillRect/>
          </a:stretch>
        </p:blipFill>
        <p:spPr>
          <a:xfrm>
            <a:off x="8446770" y="1762125"/>
            <a:ext cx="3604895" cy="2091055"/>
          </a:xfrm>
          <a:prstGeom prst="rect">
            <a:avLst/>
          </a:prstGeom>
        </p:spPr>
      </p:pic>
      <p:pic>
        <p:nvPicPr>
          <p:cNvPr id="8" name="Picture 7"/>
          <p:cNvPicPr>
            <a:picLocks noChangeAspect="1"/>
          </p:cNvPicPr>
          <p:nvPr/>
        </p:nvPicPr>
        <p:blipFill>
          <a:blip r:embed="rId4"/>
          <a:stretch>
            <a:fillRect/>
          </a:stretch>
        </p:blipFill>
        <p:spPr>
          <a:xfrm>
            <a:off x="528955" y="4154170"/>
            <a:ext cx="3621405" cy="2132330"/>
          </a:xfrm>
          <a:prstGeom prst="rect">
            <a:avLst/>
          </a:prstGeom>
        </p:spPr>
      </p:pic>
      <p:pic>
        <p:nvPicPr>
          <p:cNvPr id="9" name="Picture 8"/>
          <p:cNvPicPr>
            <a:picLocks noChangeAspect="1"/>
          </p:cNvPicPr>
          <p:nvPr/>
        </p:nvPicPr>
        <p:blipFill>
          <a:blip r:embed="rId5"/>
          <a:stretch>
            <a:fillRect/>
          </a:stretch>
        </p:blipFill>
        <p:spPr>
          <a:xfrm>
            <a:off x="4276090" y="4170680"/>
            <a:ext cx="3637915" cy="2115820"/>
          </a:xfrm>
          <a:prstGeom prst="rect">
            <a:avLst/>
          </a:prstGeom>
        </p:spPr>
      </p:pic>
      <p:pic>
        <p:nvPicPr>
          <p:cNvPr id="10" name="Picture 9"/>
          <p:cNvPicPr>
            <a:picLocks noChangeAspect="1"/>
          </p:cNvPicPr>
          <p:nvPr/>
        </p:nvPicPr>
        <p:blipFill>
          <a:blip r:embed="rId6"/>
          <a:stretch>
            <a:fillRect/>
          </a:stretch>
        </p:blipFill>
        <p:spPr>
          <a:xfrm>
            <a:off x="8446770" y="4154170"/>
            <a:ext cx="3554730" cy="2131695"/>
          </a:xfrm>
          <a:prstGeom prst="rect">
            <a:avLst/>
          </a:prstGeom>
        </p:spPr>
      </p:pic>
      <p:sp>
        <p:nvSpPr>
          <p:cNvPr id="11" name="Rectangles 10"/>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7"/>
          <a:stretch>
            <a:fillRect/>
          </a:stretch>
        </p:blipFill>
        <p:spPr>
          <a:xfrm>
            <a:off x="179070" y="10160"/>
            <a:ext cx="829310" cy="8293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s 10"/>
          <p:cNvSpPr/>
          <p:nvPr/>
        </p:nvSpPr>
        <p:spPr>
          <a:xfrm>
            <a:off x="178753" y="6306185"/>
            <a:ext cx="1983105"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NĂM HỌC: 2021 - 2022 </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8" name="Rectangles 27"/>
          <p:cNvSpPr/>
          <p:nvPr/>
        </p:nvSpPr>
        <p:spPr>
          <a:xfrm>
            <a:off x="9794241" y="6447155"/>
            <a:ext cx="2188210" cy="321945"/>
          </a:xfrm>
          <a:prstGeom prst="rect">
            <a:avLst/>
          </a:prstGeom>
          <a:noFill/>
          <a:ln>
            <a:noFill/>
          </a:ln>
        </p:spPr>
        <p:txBody>
          <a:bodyPr wrap="none" rtlCol="0" anchor="t">
            <a:spAutoFit/>
            <a:scene3d>
              <a:camera prst="orthographicFront"/>
              <a:lightRig rig="threePt" dir="t"/>
            </a:scene3d>
          </a:bodyPr>
          <a:p>
            <a:pPr algn="ctr"/>
            <a:r>
              <a:rPr lang="en-US" altLang="zh-CN" sz="1500" b="1">
                <a:solidFill>
                  <a:schemeClr val="bg1"/>
                </a:solidFill>
                <a:effectLst>
                  <a:outerShdw blurRad="38100" dist="19050" dir="2700000" algn="tl" rotWithShape="0">
                    <a:schemeClr val="dk1">
                      <a:alpha val="40000"/>
                    </a:schemeClr>
                  </a:outerShdw>
                </a:effectLst>
              </a:rPr>
              <a:t>GV: LÊ VĂN TUẤN CƯỜNG</a:t>
            </a:r>
            <a:endParaRPr lang="en-US" altLang="zh-CN" sz="1500" b="1">
              <a:solidFill>
                <a:schemeClr val="bg1"/>
              </a:solidFill>
              <a:effectLst>
                <a:outerShdw blurRad="38100" dist="19050" dir="2700000" algn="tl" rotWithShape="0">
                  <a:schemeClr val="dk1">
                    <a:alpha val="40000"/>
                  </a:schemeClr>
                </a:outerShdw>
              </a:effectLst>
            </a:endParaRPr>
          </a:p>
        </p:txBody>
      </p:sp>
      <p:sp>
        <p:nvSpPr>
          <p:cNvPr id="29" name="Text Box 28"/>
          <p:cNvSpPr txBox="1"/>
          <p:nvPr/>
        </p:nvSpPr>
        <p:spPr>
          <a:xfrm>
            <a:off x="3008630" y="193675"/>
            <a:ext cx="7025005" cy="706755"/>
          </a:xfrm>
          <a:prstGeom prst="rect">
            <a:avLst/>
          </a:prstGeom>
          <a:noFill/>
          <a:ln w="9525">
            <a:noFill/>
          </a:ln>
        </p:spPr>
        <p:txBody>
          <a:bodyPr wrap="square">
            <a:spAutoFit/>
          </a:bodyPr>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SỞ GIÁO DỤC ĐÀO TẠO THÀNH PHỐ HỒ CHÍ MINH</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a:p>
            <a:pPr indent="0" algn="ctr"/>
            <a:r>
              <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TRƯỜNG THPT NGUYỄN TẤT THÀNH - QUẬN 6 </a:t>
            </a:r>
            <a:endParaRPr lang="vi-V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pic>
        <p:nvPicPr>
          <p:cNvPr id="30" name="Picture 29" descr="logo_1"/>
          <p:cNvPicPr>
            <a:picLocks noChangeAspect="1"/>
          </p:cNvPicPr>
          <p:nvPr/>
        </p:nvPicPr>
        <p:blipFill>
          <a:blip r:embed="rId1"/>
          <a:stretch>
            <a:fillRect/>
          </a:stretch>
        </p:blipFill>
        <p:spPr>
          <a:xfrm>
            <a:off x="179070" y="10160"/>
            <a:ext cx="829310" cy="829310"/>
          </a:xfrm>
          <a:prstGeom prst="rect">
            <a:avLst/>
          </a:prstGeom>
        </p:spPr>
      </p:pic>
      <p:sp>
        <p:nvSpPr>
          <p:cNvPr id="3" name="Text Box 2"/>
          <p:cNvSpPr txBox="1"/>
          <p:nvPr/>
        </p:nvSpPr>
        <p:spPr>
          <a:xfrm>
            <a:off x="452755" y="1565910"/>
            <a:ext cx="11655425" cy="4739005"/>
          </a:xfrm>
          <a:prstGeom prst="rect">
            <a:avLst/>
          </a:prstGeom>
          <a:noFill/>
        </p:spPr>
        <p:txBody>
          <a:bodyPr wrap="square" rtlCol="0" anchor="t">
            <a:spAutoFit/>
          </a:bodyPr>
          <a:p>
            <a:pPr>
              <a:lnSpc>
                <a:spcPct val="120000"/>
              </a:lnSpc>
            </a:pPr>
            <a:r>
              <a:rPr lang="en-US" sz="2100" b="1">
                <a:latin typeface="Times New Roman" panose="02020603050405020304" charset="0"/>
                <a:cs typeface="Times New Roman" panose="02020603050405020304" charset="0"/>
              </a:rPr>
              <a:t>b. Di chuyển trái – lên lưới chếch bên trái</a:t>
            </a:r>
            <a:endParaRPr lang="en-US" sz="2100" b="1">
              <a:latin typeface="Times New Roman" panose="02020603050405020304" charset="0"/>
              <a:cs typeface="Times New Roman" panose="02020603050405020304" charset="0"/>
            </a:endParaRPr>
          </a:p>
          <a:p>
            <a:pPr>
              <a:lnSpc>
                <a:spcPct val="120000"/>
              </a:lnSpc>
            </a:pPr>
            <a:endParaRPr lang="en-US" sz="2100" b="1">
              <a:latin typeface="Times New Roman" panose="02020603050405020304" charset="0"/>
              <a:cs typeface="Times New Roman" panose="02020603050405020304" charset="0"/>
            </a:endParaRPr>
          </a:p>
          <a:p>
            <a:pPr>
              <a:lnSpc>
                <a:spcPct val="120000"/>
              </a:lnSpc>
            </a:pPr>
            <a:r>
              <a:rPr lang="en-US" sz="2100" b="1">
                <a:latin typeface="Times New Roman" panose="02020603050405020304" charset="0"/>
                <a:cs typeface="Times New Roman" panose="02020603050405020304" charset="0"/>
              </a:rPr>
              <a:t>Phương pháp cơ bản của di chuyển lên lưới bên trái giống với kỹ thuật lên lưới bên phải, chỉ khác là phương hướng di chuyển ngược về bên trái. Ví dụ kỹ thuật di chuyển 2 bước vượt lên lưới bên trái.</a:t>
            </a:r>
            <a:endParaRPr lang="en-US" sz="2100" b="1">
              <a:latin typeface="Times New Roman" panose="02020603050405020304" charset="0"/>
              <a:cs typeface="Times New Roman" panose="02020603050405020304" charset="0"/>
            </a:endParaRPr>
          </a:p>
          <a:p>
            <a:pPr>
              <a:lnSpc>
                <a:spcPct val="120000"/>
              </a:lnSpc>
            </a:pPr>
            <a:r>
              <a:rPr lang="en-US" sz="2100" b="1">
                <a:latin typeface="Times New Roman" panose="02020603050405020304" charset="0"/>
                <a:cs typeface="Times New Roman" panose="02020603050405020304" charset="0"/>
              </a:rPr>
              <a:t>Hai bước vượt lên lưới chếch bên trái</a:t>
            </a:r>
            <a:endParaRPr lang="en-US" sz="2100" b="1">
              <a:latin typeface="Times New Roman" panose="02020603050405020304" charset="0"/>
              <a:cs typeface="Times New Roman" panose="02020603050405020304" charset="0"/>
            </a:endParaRPr>
          </a:p>
          <a:p>
            <a:pPr>
              <a:lnSpc>
                <a:spcPct val="120000"/>
              </a:lnSpc>
            </a:pPr>
            <a:endParaRPr lang="en-US" sz="2100" b="1">
              <a:latin typeface="Times New Roman" panose="02020603050405020304" charset="0"/>
              <a:cs typeface="Times New Roman" panose="02020603050405020304" charset="0"/>
            </a:endParaRPr>
          </a:p>
          <a:p>
            <a:pPr>
              <a:lnSpc>
                <a:spcPct val="120000"/>
              </a:lnSpc>
            </a:pPr>
            <a:r>
              <a:rPr lang="en-US" sz="2100" b="1">
                <a:latin typeface="Times New Roman" panose="02020603050405020304" charset="0"/>
                <a:cs typeface="Times New Roman" panose="02020603050405020304" charset="0"/>
              </a:rPr>
              <a:t>c. Di chuyển phải – lùi sau chếch sang bên phải</a:t>
            </a:r>
            <a:endParaRPr lang="en-US" sz="2100" b="1">
              <a:latin typeface="Times New Roman" panose="02020603050405020304" charset="0"/>
              <a:cs typeface="Times New Roman" panose="02020603050405020304" charset="0"/>
            </a:endParaRPr>
          </a:p>
          <a:p>
            <a:pPr>
              <a:lnSpc>
                <a:spcPct val="120000"/>
              </a:lnSpc>
            </a:pPr>
            <a:endParaRPr lang="en-US" sz="2100" b="1">
              <a:latin typeface="Times New Roman" panose="02020603050405020304" charset="0"/>
              <a:cs typeface="Times New Roman" panose="02020603050405020304" charset="0"/>
            </a:endParaRPr>
          </a:p>
          <a:p>
            <a:pPr>
              <a:lnSpc>
                <a:spcPct val="120000"/>
              </a:lnSpc>
            </a:pPr>
            <a:r>
              <a:rPr lang="en-US" sz="2100" b="1">
                <a:latin typeface="Times New Roman" panose="02020603050405020304" charset="0"/>
                <a:cs typeface="Times New Roman" panose="02020603050405020304" charset="0"/>
              </a:rPr>
              <a:t>Phương pháp di chuyển bước chân lùi sau nói chung đều ở tư thế nghiêng người di chuyển đến vị trí vung vợt đánh cầu. Nếu đứng chân phải hơi ra trước, thì trước hết hoàn thành động tác đạp sau của chân phải, tiếp đó xoay khớp hông sang phải ra sau để thành tư thế đứng nghiêng người với lưới,      sau đó sử dụng bước đôi 3 bước lùi ra sau hoặc bước chéo lùi ra sau.</a:t>
            </a:r>
            <a:endParaRPr lang="en-US" sz="2100" b="1">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12546</Words>
  <Application>WPS Presentation</Application>
  <PresentationFormat>사용자 지정</PresentationFormat>
  <Paragraphs>350</Paragraphs>
  <Slides>28</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Arial</vt:lpstr>
      <vt:lpstr>SimSun</vt:lpstr>
      <vt:lpstr>Wingdings</vt:lpstr>
      <vt:lpstr>Malgun Gothic</vt:lpstr>
      <vt:lpstr>GulimChe</vt:lpstr>
      <vt:lpstr>Noto Sans</vt:lpstr>
      <vt:lpstr>Arrus-Black</vt:lpstr>
      <vt:lpstr>Times New Roman</vt:lpstr>
      <vt:lpstr>Gulim</vt:lpstr>
      <vt:lpstr>Wingdings</vt:lpstr>
      <vt:lpstr>Calibri Light</vt:lpstr>
      <vt:lpstr>Microsoft YaHei</vt:lpstr>
      <vt:lpstr>Arial Unicode MS</vt:lpstr>
      <vt:lpstr>Calibri</vt:lpstr>
      <vt:lpstr>Segoe Print</vt:lpstr>
      <vt:lpstr>Office 테마</vt:lpstr>
      <vt:lpstr>CẦU LÔNG  NHẢY CAO</vt:lpstr>
      <vt:lpstr>PowerPoint 演示文稿</vt:lpstr>
      <vt:lpstr>PowerPoint 演示文稿</vt:lpstr>
      <vt:lpstr>Cách di chuyển đơn bước trong cầu lông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Di chuyển đa bước ở tư thế sang ngang</vt:lpstr>
      <vt:lpstr>PowerPoint 演示文稿</vt:lpstr>
      <vt:lpstr>https://www.youtube.com/watch?v=fQBCEkTU25U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YESFORM Co.,Ltd.</Company>
  <LinksUpToDate>false</LinksUpToDate>
  <SharedDoc>false</SharedDoc>
  <HyperlinksChanged>false</HyperlinksChanged>
  <AppVersion>14.0000</AppVersion>
  <Manager>Slide Members</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dc:subject>Powerpoint Templates , Diagram, Chart, Google slides, Keynote</dc:subject>
  <cp:category>www.slidemembers.com</cp:category>
  <cp:lastModifiedBy>ADMIN</cp:lastModifiedBy>
  <cp:revision>54</cp:revision>
  <dcterms:created xsi:type="dcterms:W3CDTF">2021-10-24T11:20:00Z</dcterms:created>
  <dcterms:modified xsi:type="dcterms:W3CDTF">2021-10-28T14:44:34Z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